
<file path=[Content_Types].xml><?xml version="1.0" encoding="utf-8"?>
<Types xmlns="http://schemas.openxmlformats.org/package/2006/content-types">
  <Override PartName="/ppt/slideMasters/slideMaster3.xml" ContentType="application/vnd.openxmlformats-officedocument.presentationml.slideMaster+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39.xml" ContentType="application/vnd.openxmlformats-officedocument.presentationml.slideLayout+xml"/>
  <Override PartName="/ppt/theme/theme5.xml" ContentType="application/vnd.openxmlformats-officedocument.theme+xml"/>
  <Override PartName="/ppt/notesSlides/notesSlide2.xml" ContentType="application/vnd.openxmlformats-officedocument.presentationml.notesSlide+xml"/>
  <Default Extension="svg" ContentType="image/svg+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35.xml" ContentType="application/vnd.openxmlformats-officedocument.presentationml.slideLayout+xml"/>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slides/slide1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40.xml" ContentType="application/vnd.openxmlformats-officedocument.presentationml.slideLayout+xml"/>
  <Override PartName="/ppt/notesSlides/notesSlide6.xml" ContentType="application/vnd.openxmlformats-officedocument.presentationml.notesSlide+xml"/>
  <Override PartName="/ppt/slideMasters/slideMaster4.xml" ContentType="application/vnd.openxmlformats-officedocument.presentationml.slideMaster+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theme/theme6.xml" ContentType="application/vnd.openxmlformats-officedocument.them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Default Extension="png" ContentType="image/png"/>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Default Extension="jpeg" ContentType="image/jpeg"/>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docProps/app.xml" ContentType="application/vnd.openxmlformats-officedocument.extended-properties+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Lst>
  <p:notesMasterIdLst>
    <p:notesMasterId r:id="rId15"/>
  </p:notesMasterIdLst>
  <p:handoutMasterIdLst>
    <p:handoutMasterId r:id="rId16"/>
  </p:handoutMasterIdLst>
  <p:sldIdLst>
    <p:sldId id="451" r:id="rId5"/>
    <p:sldId id="571" r:id="rId6"/>
    <p:sldId id="538" r:id="rId7"/>
    <p:sldId id="574" r:id="rId8"/>
    <p:sldId id="431" r:id="rId9"/>
    <p:sldId id="575" r:id="rId10"/>
    <p:sldId id="576" r:id="rId11"/>
    <p:sldId id="508" r:id="rId12"/>
    <p:sldId id="553" r:id="rId13"/>
    <p:sldId id="557" r:id="rId14"/>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Cover options" id="{3B244085-A06C-4A0D-AC38-1FCCF96387FB}">
          <p14:sldIdLst>
            <p14:sldId id="451"/>
            <p14:sldId id="571"/>
            <p14:sldId id="538"/>
            <p14:sldId id="562"/>
            <p14:sldId id="573"/>
            <p14:sldId id="574"/>
            <p14:sldId id="431"/>
            <p14:sldId id="575"/>
            <p14:sldId id="576"/>
            <p14:sldId id="508"/>
            <p14:sldId id="553"/>
            <p14:sldId id="557"/>
          </p14:sldIdLst>
        </p14:section>
      </p14:sectionLst>
    </p:ex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C7FF17"/>
    <a:srgbClr val="2B0A3D"/>
    <a:srgbClr val="0070AD"/>
    <a:srgbClr val="E6E7E7"/>
    <a:srgbClr val="12ABDB"/>
    <a:srgbClr val="300B48"/>
    <a:srgbClr val="D9D9D9"/>
    <a:srgbClr val="95E616"/>
    <a:srgbClr val="FF304C"/>
    <a:srgbClr val="FFFFF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77" autoAdjust="0"/>
    <p:restoredTop sz="96215" autoAdjust="0"/>
  </p:normalViewPr>
  <p:slideViewPr>
    <p:cSldViewPr>
      <p:cViewPr varScale="1">
        <p:scale>
          <a:sx n="73" d="100"/>
          <a:sy n="73" d="100"/>
        </p:scale>
        <p:origin x="-1020" y="-102"/>
      </p:cViewPr>
      <p:guideLst>
        <p:guide orient="horz" pos="2160"/>
        <p:guide pos="3840"/>
      </p:guideLst>
    </p:cSldViewPr>
  </p:slideViewPr>
  <p:outlineViewPr>
    <p:cViewPr>
      <p:scale>
        <a:sx n="33" d="100"/>
        <a:sy n="33" d="100"/>
      </p:scale>
      <p:origin x="0" y="-58590"/>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59" d="100"/>
          <a:sy n="59" d="100"/>
        </p:scale>
        <p:origin x="2069" y="62"/>
      </p:cViewPr>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a16="http://schemas.microsoft.com/office/drawing/2014/main" xmlns=""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pPr/>
              <a:t>21-08-2018</a:t>
            </a:fld>
            <a:endParaRPr lang="pt-PT"/>
          </a:p>
        </p:txBody>
      </p:sp>
      <p:sp>
        <p:nvSpPr>
          <p:cNvPr id="4" name="Footer Placeholder 3">
            <a:extLst>
              <a:ext uri="{FF2B5EF4-FFF2-40B4-BE49-F238E27FC236}">
                <a16:creationId xmlns:a16="http://schemas.microsoft.com/office/drawing/2014/main" xmlns=""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a16="http://schemas.microsoft.com/office/drawing/2014/main" xmlns=""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pPr/>
              <a:t>‹#›</a:t>
            </a:fld>
            <a:endParaRPr lang="pt-PT"/>
          </a:p>
        </p:txBody>
      </p:sp>
    </p:spTree>
    <p:extLst>
      <p:ext uri="{BB962C8B-B14F-4D97-AF65-F5344CB8AC3E}">
        <p14:creationId xmlns:p14="http://schemas.microsoft.com/office/powerpoint/2010/main" xmlns=""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pPr/>
              <a:t>21/08/2018</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xmlns=""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pPr/>
              <a:t>3</a:t>
            </a:fld>
            <a:endParaRPr lang="pt-BR"/>
          </a:p>
        </p:txBody>
      </p:sp>
    </p:spTree>
    <p:extLst>
      <p:ext uri="{BB962C8B-B14F-4D97-AF65-F5344CB8AC3E}">
        <p14:creationId xmlns:p14="http://schemas.microsoft.com/office/powerpoint/2010/main" xmlns="" val="430073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4</a:t>
            </a:fld>
            <a:endParaRPr lang="pt-BR"/>
          </a:p>
        </p:txBody>
      </p:sp>
    </p:spTree>
    <p:extLst>
      <p:ext uri="{BB962C8B-B14F-4D97-AF65-F5344CB8AC3E}">
        <p14:creationId xmlns:p14="http://schemas.microsoft.com/office/powerpoint/2010/main" xmlns="" val="1603393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Otimo</a:t>
            </a:r>
            <a:r>
              <a:rPr lang="en-US" dirty="0"/>
              <a:t>.</a:t>
            </a:r>
          </a:p>
          <a:p>
            <a:r>
              <a:rPr lang="en-US" dirty="0"/>
              <a:t>Mas </a:t>
            </a:r>
            <a:r>
              <a:rPr lang="en-US" dirty="0" err="1"/>
              <a:t>eles</a:t>
            </a:r>
            <a:r>
              <a:rPr lang="en-US" dirty="0"/>
              <a:t> </a:t>
            </a:r>
            <a:r>
              <a:rPr lang="en-US" dirty="0" err="1"/>
              <a:t>acham</a:t>
            </a:r>
            <a:r>
              <a:rPr lang="en-US" dirty="0"/>
              <a:t> </a:t>
            </a:r>
            <a:r>
              <a:rPr lang="en-US" dirty="0" err="1"/>
              <a:t>que</a:t>
            </a:r>
            <a:r>
              <a:rPr lang="en-US" dirty="0"/>
              <a:t> </a:t>
            </a:r>
            <a:r>
              <a:rPr lang="en-US" dirty="0" err="1"/>
              <a:t>talvez</a:t>
            </a:r>
            <a:r>
              <a:rPr lang="en-US" dirty="0"/>
              <a:t> a forma </a:t>
            </a:r>
            <a:r>
              <a:rPr lang="en-US" dirty="0" err="1"/>
              <a:t>verde</a:t>
            </a:r>
            <a:r>
              <a:rPr lang="en-US" dirty="0"/>
              <a:t> </a:t>
            </a:r>
            <a:r>
              <a:rPr lang="en-US" dirty="0" err="1"/>
              <a:t>va</a:t>
            </a:r>
            <a:r>
              <a:rPr lang="en-US" dirty="0"/>
              <a:t> </a:t>
            </a:r>
            <a:r>
              <a:rPr lang="en-US" dirty="0" err="1"/>
              <a:t>conflitar</a:t>
            </a:r>
            <a:r>
              <a:rPr lang="en-US" dirty="0"/>
              <a:t> se </a:t>
            </a:r>
            <a:r>
              <a:rPr lang="en-US" dirty="0" err="1"/>
              <a:t>eles</a:t>
            </a:r>
            <a:r>
              <a:rPr lang="en-US" dirty="0"/>
              <a:t> </a:t>
            </a:r>
            <a:r>
              <a:rPr lang="en-US" dirty="0" err="1"/>
              <a:t>mudarem</a:t>
            </a:r>
            <a:r>
              <a:rPr lang="en-US" dirty="0"/>
              <a:t> o logo </a:t>
            </a:r>
            <a:r>
              <a:rPr lang="en-US" dirty="0" err="1"/>
              <a:t>espada</a:t>
            </a:r>
            <a:r>
              <a:rPr lang="en-US" dirty="0"/>
              <a:t> </a:t>
            </a:r>
            <a:r>
              <a:rPr lang="en-US" dirty="0" err="1"/>
              <a:t>para</a:t>
            </a:r>
            <a:r>
              <a:rPr lang="en-US" dirty="0"/>
              <a:t> </a:t>
            </a:r>
            <a:r>
              <a:rPr lang="en-US" dirty="0" err="1"/>
              <a:t>cima</a:t>
            </a:r>
            <a:r>
              <a:rPr lang="en-US" dirty="0"/>
              <a:t> do </a:t>
            </a:r>
            <a:r>
              <a:rPr lang="en-US" dirty="0" err="1"/>
              <a:t>lado</a:t>
            </a:r>
            <a:r>
              <a:rPr lang="en-US" dirty="0"/>
              <a:t> </a:t>
            </a:r>
            <a:r>
              <a:rPr lang="en-US" dirty="0" err="1"/>
              <a:t>direito</a:t>
            </a:r>
            <a:r>
              <a:rPr lang="en-US" dirty="0"/>
              <a:t>.</a:t>
            </a:r>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5</a:t>
            </a:fld>
            <a:endParaRPr lang="pt-BR"/>
          </a:p>
        </p:txBody>
      </p:sp>
    </p:spTree>
    <p:extLst>
      <p:ext uri="{BB962C8B-B14F-4D97-AF65-F5344CB8AC3E}">
        <p14:creationId xmlns:p14="http://schemas.microsoft.com/office/powerpoint/2010/main" xmlns="" val="3927510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6</a:t>
            </a:fld>
            <a:endParaRPr lang="pt-BR"/>
          </a:p>
        </p:txBody>
      </p:sp>
    </p:spTree>
    <p:extLst>
      <p:ext uri="{BB962C8B-B14F-4D97-AF65-F5344CB8AC3E}">
        <p14:creationId xmlns:p14="http://schemas.microsoft.com/office/powerpoint/2010/main" xmlns="" val="39689566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7</a:t>
            </a:fld>
            <a:endParaRPr lang="pt-BR"/>
          </a:p>
        </p:txBody>
      </p:sp>
    </p:spTree>
    <p:extLst>
      <p:ext uri="{BB962C8B-B14F-4D97-AF65-F5344CB8AC3E}">
        <p14:creationId xmlns:p14="http://schemas.microsoft.com/office/powerpoint/2010/main" xmlns="" val="1718247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Este</a:t>
            </a:r>
            <a:r>
              <a:rPr lang="en-US" baseline="0" dirty="0"/>
              <a:t> slide </a:t>
            </a:r>
            <a:r>
              <a:rPr lang="en-US" baseline="0" dirty="0" err="1"/>
              <a:t>eles</a:t>
            </a:r>
            <a:r>
              <a:rPr lang="en-US" baseline="0" dirty="0"/>
              <a:t> </a:t>
            </a:r>
            <a:r>
              <a:rPr lang="en-US" baseline="0" dirty="0" err="1"/>
              <a:t>acham</a:t>
            </a:r>
            <a:r>
              <a:rPr lang="en-US" baseline="0" dirty="0"/>
              <a:t> </a:t>
            </a:r>
            <a:r>
              <a:rPr lang="en-US" baseline="0" dirty="0" err="1"/>
              <a:t>que</a:t>
            </a:r>
            <a:r>
              <a:rPr lang="en-US" baseline="0" dirty="0"/>
              <a:t> </a:t>
            </a:r>
            <a:r>
              <a:rPr lang="en-US" baseline="0" dirty="0" err="1"/>
              <a:t>esta</a:t>
            </a:r>
            <a:r>
              <a:rPr lang="en-US" baseline="0" dirty="0"/>
              <a:t> </a:t>
            </a:r>
            <a:r>
              <a:rPr lang="en-US" baseline="0" dirty="0" err="1"/>
              <a:t>muito</a:t>
            </a:r>
            <a:r>
              <a:rPr lang="en-US" baseline="0" dirty="0"/>
              <a:t> </a:t>
            </a:r>
            <a:r>
              <a:rPr lang="en-US" baseline="0" dirty="0" err="1"/>
              <a:t>apertado</a:t>
            </a:r>
            <a:r>
              <a:rPr lang="en-US" baseline="0" dirty="0"/>
              <a:t>.</a:t>
            </a:r>
          </a:p>
          <a:p>
            <a:r>
              <a:rPr lang="en-US" baseline="0" dirty="0" err="1"/>
              <a:t>Mudar</a:t>
            </a:r>
            <a:r>
              <a:rPr lang="en-US" baseline="0" dirty="0"/>
              <a:t> o </a:t>
            </a:r>
            <a:r>
              <a:rPr lang="en-US" baseline="0" dirty="0" err="1"/>
              <a:t>estilo</a:t>
            </a:r>
            <a:r>
              <a:rPr lang="en-US" baseline="0" dirty="0"/>
              <a:t> do </a:t>
            </a:r>
            <a:r>
              <a:rPr lang="en-US" baseline="0" dirty="0" err="1"/>
              <a:t>texto</a:t>
            </a:r>
            <a:r>
              <a:rPr lang="en-US" baseline="0" dirty="0"/>
              <a:t> do </a:t>
            </a:r>
            <a:r>
              <a:rPr lang="en-US" baseline="0" dirty="0" err="1"/>
              <a:t>lado</a:t>
            </a:r>
            <a:r>
              <a:rPr lang="en-US" baseline="0" dirty="0"/>
              <a:t> </a:t>
            </a:r>
            <a:r>
              <a:rPr lang="en-US" baseline="0" dirty="0" err="1"/>
              <a:t>esquerdo</a:t>
            </a:r>
            <a:r>
              <a:rPr lang="en-US" baseline="0" dirty="0"/>
              <a:t> </a:t>
            </a:r>
            <a:r>
              <a:rPr lang="en-US" baseline="0" dirty="0" err="1"/>
              <a:t>para</a:t>
            </a:r>
            <a:r>
              <a:rPr lang="en-US" baseline="0" dirty="0"/>
              <a:t> </a:t>
            </a:r>
            <a:r>
              <a:rPr lang="en-US" baseline="0" dirty="0" err="1"/>
              <a:t>diferencia</a:t>
            </a:r>
            <a:r>
              <a:rPr lang="en-US" baseline="0" dirty="0"/>
              <a:t>-lo do </a:t>
            </a:r>
            <a:r>
              <a:rPr lang="en-US" baseline="0" dirty="0" err="1"/>
              <a:t>texto</a:t>
            </a:r>
            <a:r>
              <a:rPr lang="en-US" baseline="0" dirty="0"/>
              <a:t> do </a:t>
            </a:r>
            <a:r>
              <a:rPr lang="en-US" baseline="0" dirty="0" err="1"/>
              <a:t>lado</a:t>
            </a:r>
            <a:r>
              <a:rPr lang="en-US" baseline="0" dirty="0"/>
              <a:t> </a:t>
            </a:r>
            <a:r>
              <a:rPr lang="en-US" baseline="0" dirty="0" err="1"/>
              <a:t>direito</a:t>
            </a:r>
            <a:r>
              <a:rPr lang="en-US" baseline="0" dirty="0"/>
              <a:t>. </a:t>
            </a:r>
            <a:r>
              <a:rPr lang="en-US" baseline="0" dirty="0" err="1"/>
              <a:t>Menos</a:t>
            </a:r>
            <a:r>
              <a:rPr lang="en-US" baseline="0" dirty="0"/>
              <a:t> </a:t>
            </a:r>
            <a:r>
              <a:rPr lang="en-US" baseline="0" dirty="0" err="1"/>
              <a:t>texto</a:t>
            </a:r>
            <a:r>
              <a:rPr lang="en-US" baseline="0" dirty="0"/>
              <a:t> e </a:t>
            </a:r>
            <a:r>
              <a:rPr lang="en-US" baseline="0" dirty="0" err="1"/>
              <a:t>mais</a:t>
            </a:r>
            <a:r>
              <a:rPr lang="en-US" baseline="0" dirty="0"/>
              <a:t> </a:t>
            </a:r>
            <a:r>
              <a:rPr lang="en-US" baseline="0" dirty="0" err="1"/>
              <a:t>impactante</a:t>
            </a:r>
            <a:r>
              <a:rPr lang="en-US" baseline="0" dirty="0"/>
              <a:t> “short introduction”. </a:t>
            </a:r>
            <a:r>
              <a:rPr lang="en-US" baseline="0" dirty="0" err="1"/>
              <a:t>Coloccar</a:t>
            </a:r>
            <a:r>
              <a:rPr lang="en-US" baseline="0" dirty="0"/>
              <a:t> </a:t>
            </a:r>
            <a:r>
              <a:rPr lang="en-US" baseline="0" dirty="0" err="1"/>
              <a:t>este</a:t>
            </a:r>
            <a:r>
              <a:rPr lang="en-US" baseline="0" dirty="0"/>
              <a:t> </a:t>
            </a:r>
            <a:r>
              <a:rPr lang="en-US" baseline="0" dirty="0" err="1"/>
              <a:t>texto</a:t>
            </a:r>
            <a:r>
              <a:rPr lang="en-US" baseline="0" dirty="0"/>
              <a:t> do </a:t>
            </a:r>
            <a:r>
              <a:rPr lang="en-US" baseline="0" dirty="0" err="1"/>
              <a:t>lado</a:t>
            </a:r>
            <a:r>
              <a:rPr lang="en-US" baseline="0" dirty="0"/>
              <a:t> </a:t>
            </a:r>
            <a:r>
              <a:rPr lang="en-US" baseline="0" dirty="0" err="1"/>
              <a:t>esquerdo</a:t>
            </a:r>
            <a:r>
              <a:rPr lang="en-US" baseline="0" dirty="0"/>
              <a:t> da </a:t>
            </a:r>
            <a:r>
              <a:rPr lang="en-US" baseline="0" dirty="0" err="1"/>
              <a:t>mesma</a:t>
            </a:r>
            <a:r>
              <a:rPr lang="en-US" baseline="0" dirty="0"/>
              <a:t> </a:t>
            </a:r>
            <a:r>
              <a:rPr lang="en-US" baseline="0" dirty="0" err="1"/>
              <a:t>cor</a:t>
            </a:r>
            <a:r>
              <a:rPr lang="en-US" baseline="0" dirty="0"/>
              <a:t> da forma e o </a:t>
            </a:r>
            <a:r>
              <a:rPr lang="en-US" baseline="0" dirty="0" err="1"/>
              <a:t>fundo</a:t>
            </a:r>
            <a:r>
              <a:rPr lang="en-US" baseline="0" dirty="0"/>
              <a:t> do </a:t>
            </a:r>
            <a:r>
              <a:rPr lang="en-US" baseline="0" dirty="0" err="1"/>
              <a:t>dlide</a:t>
            </a:r>
            <a:r>
              <a:rPr lang="en-US" baseline="0" dirty="0"/>
              <a:t> </a:t>
            </a:r>
            <a:r>
              <a:rPr lang="en-US" baseline="0" dirty="0" err="1"/>
              <a:t>claro</a:t>
            </a:r>
            <a:r>
              <a:rPr lang="en-US" baseline="0" dirty="0"/>
              <a:t>.</a:t>
            </a:r>
            <a:endParaRPr lang="en-US" dirty="0"/>
          </a:p>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8</a:t>
            </a:fld>
            <a:endParaRPr lang="pt-BR"/>
          </a:p>
        </p:txBody>
      </p:sp>
    </p:spTree>
    <p:extLst>
      <p:ext uri="{BB962C8B-B14F-4D97-AF65-F5344CB8AC3E}">
        <p14:creationId xmlns:p14="http://schemas.microsoft.com/office/powerpoint/2010/main" xmlns="" val="21343444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5.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6.png"/><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23.png"/><Relationship Id="rId5" Type="http://schemas.openxmlformats.org/officeDocument/2006/relationships/image" Target="../media/image20.png"/><Relationship Id="rId15" Type="http://schemas.openxmlformats.org/officeDocument/2006/relationships/image" Target="../media/image24.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2.png"/><Relationship Id="rId14" Type="http://schemas.openxmlformats.org/officeDocument/2006/relationships/hyperlink" Target="http://www.capgemini.com/"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5.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6.png"/><Relationship Id="rId4" Type="http://schemas.openxmlformats.org/officeDocument/2006/relationships/image" Target="../media/image18.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6.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8.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29.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0.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6.png"/><Relationship Id="rId4" Type="http://schemas.openxmlformats.org/officeDocument/2006/relationships/hyperlink" Target="https://www.capgemini.com/optimize-your-business-and-it-operations" TargetMode="Externa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4.svg"/><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6.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cstate="print">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xmlns="" val="2269772541"/>
      </p:ext>
    </p:extLst>
  </p:cSld>
  <p:clrMapOvr>
    <a:masterClrMapping/>
  </p:clrMapOvr>
  <p:extLst mod="1">
    <p:ext uri="{DCECCB84-F9BA-43D5-87BE-67443E8EF086}">
      <p15:sldGuideLst xmlns:p15="http://schemas.microsoft.com/office/powerpoint/2012/main" xmlns="">
        <p15:guide id="3" pos="721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cstate="print">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xmlns="" val="1296681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cstate="print">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292399155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xmlns="" val="16643351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321808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525831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2093753981"/>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xmlns="" val="3574778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2237467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xmlns="" val="25833236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cstate="print">
            <a:extLst>
              <a:ext uri="{28A0092B-C50C-407E-A947-70E740481C1C}">
                <a14:useLocalDpi xmlns:a14="http://schemas.microsoft.com/office/drawing/2010/main" xmlns=""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xmlns="" val="651654949"/>
      </p:ext>
    </p:extLst>
  </p:cSld>
  <p:clrMapOvr>
    <a:masterClrMapping/>
  </p:clrMapOvr>
  <p:extLst mod="1">
    <p:ext uri="{DCECCB84-F9BA-43D5-87BE-67443E8EF086}">
      <p15:sldGuideLst xmlns:p15="http://schemas.microsoft.com/office/powerpoint/2012/main" xmlns="">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cstate="print">
            <a:extLst>
              <a:ext uri="{96DAC541-7B7A-43D3-8B79-37D633B846F1}">
                <asvg:svgBlip xmlns:asvg="http://schemas.microsoft.com/office/drawing/2016/SVG/main" xmlns=""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xmlns="" val="548120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3756351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xmlns="" val="40959320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xmlns="" val="39262656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27295125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cstate="print">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xmlns="" val="1832867704"/>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493729409"/>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xmlns="" val="7973977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xmlns="" val="17069842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606356751"/>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27997542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xmlns="" val="4114661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cstate="print">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745450993"/>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341772439"/>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xmlns=""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xmlns="" val="28613881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cstate="print">
            <a:extLst>
              <a:ext uri="{96DAC541-7B7A-43D3-8B79-37D633B846F1}">
                <asvg:svgBlip xmlns:asvg="http://schemas.microsoft.com/office/drawing/2016/SVG/main" xmlns=""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cstate="print">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34490796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6020122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17515161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xmlns="" val="1764042835"/>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cstate="print">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cstate="print">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xmlns="" val="31866084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cstate="print">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xmlns="" val="4980789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xmlns="" val="2772663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userDrawn="1"/>
        </p:nvPicPr>
        <p:blipFill rotWithShape="1">
          <a:blip r:embed="rId4" cstate="print">
            <a:clrChange>
              <a:clrFrom>
                <a:srgbClr val="DBE3F3">
                  <a:alpha val="96863"/>
                </a:srgbClr>
              </a:clrFrom>
              <a:clrTo>
                <a:srgbClr val="DBE3F3">
                  <a:alpha val="0"/>
                </a:srgbClr>
              </a:clrTo>
            </a:clrChange>
            <a:extLst>
              <a:ext uri="{28A0092B-C50C-407E-A947-70E740481C1C}">
                <a14:useLocalDpi xmlns:a14="http://schemas.microsoft.com/office/drawing/2010/main" xmlns=""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xmlns="" val="6120501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cstate="print">
            <a:extLst>
              <a:ext uri="{96DAC541-7B7A-43D3-8B79-37D633B846F1}">
                <asvg:svgBlip xmlns:asvg="http://schemas.microsoft.com/office/drawing/2016/SVG/main" xmlns=""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cstate="print">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xmlns="" val="3231864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xmlns="" val="2953337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xmlns="" val="2627940246"/>
      </p:ext>
    </p:extLst>
  </p:cSld>
  <p:clrMapOvr>
    <a:masterClrMapping/>
  </p:clrMapOvr>
  <p:extLst mod="1">
    <p:ext uri="{DCECCB84-F9BA-43D5-87BE-67443E8EF086}">
      <p15:sldGuideLst xmlns:p15="http://schemas.microsoft.com/office/powerpoint/2012/main" xmlns="">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cstate="print">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xmlns="" val="2196523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cstate="print">
            <a:extLst>
              <a:ext uri="{28A0092B-C50C-407E-A947-70E740481C1C}">
                <a14:useLocalDpi xmlns:a14="http://schemas.microsoft.com/office/drawing/2010/main" xmlns=""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xmlns="" val="2392956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cstate="print">
            <a:extLst>
              <a:ext uri="{28A0092B-C50C-407E-A947-70E740481C1C}">
                <a14:useLocalDpi xmlns:a14="http://schemas.microsoft.com/office/drawing/2010/main" xmlns=""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xmlns="" val="21321083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4.sv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image" Target="../media/image4.svg"/><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image" Target="../media/image6.png"/><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theme" Target="../theme/theme3.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image" Target="../media/image4.svg"/><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10" Type="http://schemas.openxmlformats.org/officeDocument/2006/relationships/image" Target="../media/image6.png"/><Relationship Id="rId4" Type="http://schemas.openxmlformats.org/officeDocument/2006/relationships/slideLayout" Target="../slideLayouts/slideLayout36.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xmlns="" val="3378625389"/>
      </p:ext>
    </p:extLst>
  </p:cSld>
  <p:clrMap bg1="lt1" tx1="dk1" bg2="lt2" tx2="dk2" accent1="accent1" accent2="accent2" accent3="accent3" accent4="accent4" accent5="accent5" accent6="accent6" hlink="hlink" folHlink="folHlink"/>
  <p:sldLayoutIdLst>
    <p:sldLayoutId id="2147483758" r:id="rId1"/>
    <p:sldLayoutId id="2147483790" r:id="rId2"/>
    <p:sldLayoutId id="2147483721" r:id="rId3"/>
    <p:sldLayoutId id="2147483810" r:id="rId4"/>
    <p:sldLayoutId id="2147483666" r:id="rId5"/>
    <p:sldLayoutId id="2147483720"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cstate="print">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xmlns=""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4" cstate="print">
            <a:extLst>
              <a:ext uri="{96DAC541-7B7A-43D3-8B79-37D633B846F1}">
                <asvg:svgBlip xmlns:asvg="http://schemas.microsoft.com/office/drawing/2016/SVG/main" xmlns=""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xmlns=""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 id="2147483799"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10" cstate="print">
            <a:extLst>
              <a:ext uri="{96DAC541-7B7A-43D3-8B79-37D633B846F1}">
                <asvg:svgBlip xmlns:asvg="http://schemas.microsoft.com/office/drawing/2016/SVG/main" xmlns="" r:embed="rId13"/>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xmlns=""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4.xml"/><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notesSlide" Target="../notesSlides/notesSlide6.xml"/><Relationship Id="rId1" Type="http://schemas.openxmlformats.org/officeDocument/2006/relationships/slideLayout" Target="../slideLayouts/slideLayout25.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p:cNvSpPr>
            <a:spLocks noGrp="1"/>
          </p:cNvSpPr>
          <p:nvPr>
            <p:ph type="ctrTitle"/>
          </p:nvPr>
        </p:nvSpPr>
        <p:spPr>
          <a:xfrm>
            <a:off x="1295400" y="2971800"/>
            <a:ext cx="3505200" cy="3276600"/>
          </a:xfrm>
          <a:noFill/>
          <a:ln>
            <a:noFill/>
          </a:ln>
        </p:spPr>
        <p:style>
          <a:lnRef idx="2">
            <a:schemeClr val="accent2"/>
          </a:lnRef>
          <a:fillRef idx="1">
            <a:schemeClr val="lt1"/>
          </a:fillRef>
          <a:effectRef idx="0">
            <a:schemeClr val="accent2"/>
          </a:effectRef>
          <a:fontRef idx="minor">
            <a:schemeClr val="dk1"/>
          </a:fontRef>
        </p:style>
        <p:txBody>
          <a:bodyPr/>
          <a:lstStyle/>
          <a:p>
            <a:pPr lvl="0"/>
            <a:r>
              <a:rPr lang="en-US" sz="2800" b="1" dirty="0" smtClean="0"/>
              <a:t/>
            </a:r>
            <a:br>
              <a:rPr lang="en-US" sz="2800" b="1" dirty="0" smtClean="0"/>
            </a:br>
            <a:r>
              <a:rPr lang="en-US" sz="2800" b="1" dirty="0"/>
              <a:t/>
            </a:r>
            <a:br>
              <a:rPr lang="en-US" sz="2800" b="1" dirty="0"/>
            </a:br>
            <a:r>
              <a:rPr lang="en-US" sz="2800" b="1" dirty="0" smtClean="0"/>
              <a:t>Likitha.V</a:t>
            </a:r>
            <a:br>
              <a:rPr lang="en-US" sz="2800" b="1" dirty="0" smtClean="0"/>
            </a:br>
            <a:r>
              <a:rPr lang="en-US" sz="2800" b="1" dirty="0" smtClean="0"/>
              <a:t>[153042]</a:t>
            </a:r>
            <a:br>
              <a:rPr lang="en-US" sz="2800" b="1" dirty="0" smtClean="0"/>
            </a:br>
            <a:r>
              <a:rPr lang="en-US" sz="2800" b="1" dirty="0" smtClean="0"/>
              <a:t>Team-2</a:t>
            </a:r>
            <a:br>
              <a:rPr lang="en-US" sz="2800" b="1" dirty="0" smtClean="0"/>
            </a:br>
            <a:r>
              <a:rPr lang="en-US" sz="2800" b="1" dirty="0" smtClean="0"/>
              <a:t/>
            </a:r>
            <a:br>
              <a:rPr lang="en-US" sz="2800" b="1" dirty="0" smtClean="0"/>
            </a:br>
            <a:r>
              <a:rPr lang="en-US" sz="2800" dirty="0">
                <a:latin typeface="Comic Sans MS" panose="030F0702030302020204" pitchFamily="66" charset="0"/>
              </a:rPr>
              <a:t>Training Room 4</a:t>
            </a:r>
            <a:br>
              <a:rPr lang="en-US" sz="2800" dirty="0">
                <a:latin typeface="Comic Sans MS" panose="030F0702030302020204" pitchFamily="66" charset="0"/>
              </a:rPr>
            </a:br>
            <a:r>
              <a:rPr lang="en-US" sz="2800" dirty="0" smtClean="0">
                <a:latin typeface="Comic Sans MS" panose="030F0702030302020204" pitchFamily="66" charset="0"/>
              </a:rPr>
              <a:t>Capgemini</a:t>
            </a:r>
            <a:br>
              <a:rPr lang="en-US" sz="2800" dirty="0" smtClean="0">
                <a:latin typeface="Comic Sans MS" panose="030F0702030302020204" pitchFamily="66" charset="0"/>
              </a:rPr>
            </a:br>
            <a:r>
              <a:rPr lang="en-US" sz="2800" dirty="0" smtClean="0">
                <a:latin typeface="Comic Sans MS" panose="030F0702030302020204" pitchFamily="66" charset="0"/>
              </a:rPr>
              <a:t> </a:t>
            </a:r>
            <a:r>
              <a:rPr lang="en-US" sz="2800" dirty="0">
                <a:latin typeface="Comic Sans MS" panose="030F0702030302020204" pitchFamily="66" charset="0"/>
              </a:rPr>
              <a:t>MIPL</a:t>
            </a:r>
            <a:br>
              <a:rPr lang="en-US" sz="2800" dirty="0">
                <a:latin typeface="Comic Sans MS" panose="030F0702030302020204" pitchFamily="66" charset="0"/>
              </a:rPr>
            </a:br>
            <a:r>
              <a:rPr lang="en-US" sz="2800" dirty="0" smtClean="0">
                <a:latin typeface="Comic Sans MS" panose="030F0702030302020204" pitchFamily="66" charset="0"/>
              </a:rPr>
              <a:t>Chennai</a:t>
            </a:r>
            <a:r>
              <a:rPr lang="en-US" sz="2800" dirty="0">
                <a:latin typeface="Comic Sans MS" panose="030F0702030302020204" pitchFamily="66" charset="0"/>
              </a:rPr>
              <a:t/>
            </a:r>
            <a:br>
              <a:rPr lang="en-US" sz="2800" dirty="0">
                <a:latin typeface="Comic Sans MS" panose="030F0702030302020204" pitchFamily="66" charset="0"/>
              </a:rPr>
            </a:br>
            <a:r>
              <a:rPr lang="en-US" b="1" dirty="0" smtClean="0"/>
              <a:t/>
            </a:r>
            <a:br>
              <a:rPr lang="en-US" b="1" dirty="0" smtClean="0"/>
            </a:br>
            <a:r>
              <a:rPr lang="en-US" b="1" dirty="0" smtClean="0"/>
              <a:t/>
            </a:r>
            <a:br>
              <a:rPr lang="en-US" b="1" dirty="0" smtClean="0"/>
            </a:br>
            <a:r>
              <a:rPr lang="en-US" b="1" dirty="0" smtClean="0"/>
              <a:t/>
            </a:r>
            <a:br>
              <a:rPr lang="en-US" b="1" dirty="0" smtClean="0"/>
            </a:br>
            <a:r>
              <a:rPr lang="en-US" b="1" dirty="0" smtClean="0"/>
              <a:t> </a:t>
            </a:r>
            <a:endParaRPr lang="en-US" sz="2000" dirty="0"/>
          </a:p>
        </p:txBody>
      </p:sp>
    </p:spTree>
    <p:extLst>
      <p:ext uri="{BB962C8B-B14F-4D97-AF65-F5344CB8AC3E}">
        <p14:creationId xmlns:p14="http://schemas.microsoft.com/office/powerpoint/2010/main" xmlns="" val="268736179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5454078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CAPSTORE APPLICATION </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xmlns="" id="{CDAD4CD6-0D42-4B53-A553-167F9F359564}"/>
              </a:ext>
            </a:extLst>
          </p:cNvPr>
          <p:cNvSpPr>
            <a:spLocks noGrp="1"/>
          </p:cNvSpPr>
          <p:nvPr>
            <p:ph type="body" sz="quarter" idx="11"/>
          </p:nvPr>
        </p:nvSpPr>
        <p:spPr/>
        <p:txBody>
          <a:bodyPr/>
          <a:lstStyle/>
          <a:p>
            <a:r>
              <a:rPr lang="en-US" b="1" dirty="0" smtClean="0"/>
              <a:t> Modules Assigned</a:t>
            </a:r>
            <a:endParaRPr lang="en-US" b="1" dirty="0"/>
          </a:p>
        </p:txBody>
      </p:sp>
      <p:sp>
        <p:nvSpPr>
          <p:cNvPr id="6" name="Text Placeholder 5">
            <a:extLst>
              <a:ext uri="{FF2B5EF4-FFF2-40B4-BE49-F238E27FC236}">
                <a16:creationId xmlns:a16="http://schemas.microsoft.com/office/drawing/2014/main" xmlns="" id="{89B4E149-2582-4289-A77E-932BC6D661BF}"/>
              </a:ext>
            </a:extLst>
          </p:cNvPr>
          <p:cNvSpPr>
            <a:spLocks noGrp="1"/>
          </p:cNvSpPr>
          <p:nvPr>
            <p:ph type="body" sz="quarter" idx="4294967295"/>
          </p:nvPr>
        </p:nvSpPr>
        <p:spPr>
          <a:xfrm>
            <a:off x="880974" y="3276600"/>
            <a:ext cx="10896600" cy="3870325"/>
          </a:xfrm>
        </p:spPr>
        <p:txBody>
          <a:bodyPr>
            <a:normAutofit/>
          </a:bodyPr>
          <a:lstStyle/>
          <a:p>
            <a:pPr lvl="0">
              <a:buFont typeface="Arial" pitchFamily="34" charset="0"/>
              <a:buChar char="•"/>
            </a:pPr>
            <a:r>
              <a:rPr lang="en-US" sz="2000" b="1" dirty="0" smtClean="0"/>
              <a:t> Change Password</a:t>
            </a:r>
            <a:endParaRPr lang="en-US" sz="2000" b="1" dirty="0" smtClean="0"/>
          </a:p>
        </p:txBody>
      </p:sp>
    </p:spTree>
    <p:extLst>
      <p:ext uri="{BB962C8B-B14F-4D97-AF65-F5344CB8AC3E}">
        <p14:creationId xmlns:p14="http://schemas.microsoft.com/office/powerpoint/2010/main" xmlns="" val="106820603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D4DE8C01-5E51-462E-BD0E-8C94C287BD42}"/>
              </a:ext>
            </a:extLst>
          </p:cNvPr>
          <p:cNvSpPr>
            <a:spLocks noGrp="1"/>
          </p:cNvSpPr>
          <p:nvPr>
            <p:ph type="body" sz="quarter" idx="11"/>
          </p:nvPr>
        </p:nvSpPr>
        <p:spPr/>
        <p:txBody>
          <a:bodyPr/>
          <a:lstStyle/>
          <a:p>
            <a:r>
              <a:rPr lang="en-US" dirty="0"/>
              <a:t>Click to insert section title</a:t>
            </a:r>
            <a:endParaRPr lang="pt-PT" dirty="0"/>
          </a:p>
        </p:txBody>
      </p:sp>
      <p:pic>
        <p:nvPicPr>
          <p:cNvPr id="5" name="Picture Placeholder 4" hidden="1">
            <a:extLst>
              <a:ext uri="{FF2B5EF4-FFF2-40B4-BE49-F238E27FC236}">
                <a16:creationId xmlns:a16="http://schemas.microsoft.com/office/drawing/2014/main" xmlns="" id="{F75B031B-5C69-4C3C-AB8F-4121747DCE28}"/>
              </a:ext>
            </a:extLst>
          </p:cNvPr>
          <p:cNvPicPr>
            <a:picLocks noGrp="1" noChangeAspect="1"/>
          </p:cNvPicPr>
          <p:nvPr>
            <p:ph type="pic" sz="quarter" idx="4294967295"/>
          </p:nvPr>
        </p:nvPicPr>
        <p:blipFill rotWithShape="1">
          <a:blip r:embed="rId3" cstate="print">
            <a:extLst>
              <a:ext uri="{28A0092B-C50C-407E-A947-70E740481C1C}">
                <a14:useLocalDpi xmlns:a14="http://schemas.microsoft.com/office/drawing/2010/main" xmlns="" val="0"/>
              </a:ext>
            </a:extLst>
          </a:blip>
          <a:srcRect l="9322" r="9322"/>
          <a:stretch/>
        </p:blipFill>
        <p:spPr>
          <a:xfrm>
            <a:off x="0" y="1825625"/>
            <a:ext cx="10515600" cy="4351338"/>
          </a:xfrm>
          <a:prstGeom prst="rect">
            <a:avLst/>
          </a:prstGeom>
        </p:spPr>
      </p:pic>
      <p:sp>
        <p:nvSpPr>
          <p:cNvPr id="2" name="TextBox 1"/>
          <p:cNvSpPr txBox="1"/>
          <p:nvPr/>
        </p:nvSpPr>
        <p:spPr>
          <a:xfrm>
            <a:off x="533400" y="838200"/>
            <a:ext cx="11250613" cy="58169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lang="en-US" sz="2800" b="1" dirty="0"/>
          </a:p>
          <a:p>
            <a:r>
              <a:rPr lang="en-US" sz="2800" b="1" dirty="0"/>
              <a:t> </a:t>
            </a:r>
            <a:r>
              <a:rPr lang="en-US" sz="2800" b="1" dirty="0" smtClean="0"/>
              <a:t>                  </a:t>
            </a:r>
            <a:r>
              <a:rPr lang="en-US" sz="3600" dirty="0" smtClean="0"/>
              <a:t>Change Password:</a:t>
            </a:r>
          </a:p>
          <a:p>
            <a:endParaRPr lang="en-US" sz="2800" dirty="0" smtClean="0"/>
          </a:p>
          <a:p>
            <a:pPr algn="just">
              <a:lnSpc>
                <a:spcPct val="150000"/>
              </a:lnSpc>
              <a:buFont typeface="Arial" pitchFamily="34" charset="0"/>
              <a:buChar char="•"/>
            </a:pPr>
            <a:r>
              <a:rPr lang="en-US" sz="2400" dirty="0" smtClean="0"/>
              <a:t>Users have the option to change the password from their profile.</a:t>
            </a:r>
          </a:p>
          <a:p>
            <a:pPr algn="just">
              <a:lnSpc>
                <a:spcPct val="150000"/>
              </a:lnSpc>
              <a:buFont typeface="Arial" pitchFamily="34" charset="0"/>
              <a:buChar char="•"/>
            </a:pPr>
            <a:r>
              <a:rPr lang="en-US" sz="2400" dirty="0" smtClean="0"/>
              <a:t>Customer will be navigated to the page where he has to enter current and the new password which should not be same.</a:t>
            </a:r>
          </a:p>
          <a:p>
            <a:pPr algn="just">
              <a:lnSpc>
                <a:spcPct val="150000"/>
              </a:lnSpc>
              <a:buFont typeface="Arial" pitchFamily="34" charset="0"/>
              <a:buChar char="•"/>
            </a:pPr>
            <a:r>
              <a:rPr lang="en-US" sz="2400" dirty="0" smtClean="0"/>
              <a:t>Password is checked with the validation constraints.</a:t>
            </a:r>
          </a:p>
          <a:p>
            <a:pPr algn="just">
              <a:lnSpc>
                <a:spcPct val="150000"/>
              </a:lnSpc>
              <a:buFont typeface="Arial" pitchFamily="34" charset="0"/>
              <a:buChar char="•"/>
            </a:pPr>
            <a:r>
              <a:rPr lang="en-US" sz="2400" dirty="0" smtClean="0"/>
              <a:t>If it satisfies the constraints, then password is encrypted and stored in the database.</a:t>
            </a:r>
          </a:p>
          <a:p>
            <a:pPr algn="just">
              <a:lnSpc>
                <a:spcPct val="150000"/>
              </a:lnSpc>
              <a:buFont typeface="Arial" pitchFamily="34" charset="0"/>
              <a:buChar char="•"/>
            </a:pPr>
            <a:r>
              <a:rPr lang="en-US" sz="2400" dirty="0" smtClean="0"/>
              <a:t> Tables to be interacted are customer and merchant.</a:t>
            </a:r>
          </a:p>
          <a:p>
            <a:pPr>
              <a:buFont typeface="Arial" pitchFamily="34" charset="0"/>
              <a:buChar char="•"/>
            </a:pPr>
            <a:endParaRPr lang="en-US" sz="2800" dirty="0"/>
          </a:p>
        </p:txBody>
      </p:sp>
    </p:spTree>
    <p:extLst>
      <p:ext uri="{BB962C8B-B14F-4D97-AF65-F5344CB8AC3E}">
        <p14:creationId xmlns:p14="http://schemas.microsoft.com/office/powerpoint/2010/main" xmlns="" val="125320528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xmlns="" id="{D107E07E-C7C9-4491-AF70-80EA99ECE59D}"/>
              </a:ext>
            </a:extLst>
          </p:cNvPr>
          <p:cNvSpPr>
            <a:spLocks noGrp="1"/>
          </p:cNvSpPr>
          <p:nvPr>
            <p:ph type="body" sz="quarter" idx="13"/>
          </p:nvPr>
        </p:nvSpPr>
        <p:spPr/>
        <p:txBody>
          <a:bodyPr/>
          <a:lstStyle/>
          <a:p>
            <a:r>
              <a:rPr lang="pt-PT" dirty="0" smtClean="0"/>
              <a:t>Customer</a:t>
            </a:r>
            <a:endParaRPr lang="pt-PT" dirty="0"/>
          </a:p>
        </p:txBody>
      </p:sp>
      <p:sp>
        <p:nvSpPr>
          <p:cNvPr id="8" name="Text Placeholder 7">
            <a:extLst>
              <a:ext uri="{FF2B5EF4-FFF2-40B4-BE49-F238E27FC236}">
                <a16:creationId xmlns:a16="http://schemas.microsoft.com/office/drawing/2014/main" xmlns="" id="{F440DD2A-0430-4C5E-B3E9-A7668FCC65F3}"/>
              </a:ext>
            </a:extLst>
          </p:cNvPr>
          <p:cNvSpPr>
            <a:spLocks noGrp="1"/>
          </p:cNvSpPr>
          <p:nvPr>
            <p:ph type="body" sz="quarter" idx="32"/>
          </p:nvPr>
        </p:nvSpPr>
        <p:spPr>
          <a:xfrm>
            <a:off x="762000" y="3810000"/>
            <a:ext cx="2874219" cy="2514599"/>
          </a:xfrm>
        </p:spPr>
        <p:txBody>
          <a:bodyPr/>
          <a:lstStyle/>
          <a:p>
            <a:pPr>
              <a:buFont typeface="Arial" pitchFamily="34" charset="0"/>
              <a:buChar char="•"/>
            </a:pPr>
            <a:r>
              <a:rPr lang="pt-PT" dirty="0" smtClean="0"/>
              <a:t>Customer Id</a:t>
            </a:r>
          </a:p>
          <a:p>
            <a:pPr>
              <a:buFont typeface="Arial" pitchFamily="34" charset="0"/>
              <a:buChar char="•"/>
            </a:pPr>
            <a:r>
              <a:rPr lang="pt-PT" dirty="0" smtClean="0"/>
              <a:t>Name</a:t>
            </a:r>
          </a:p>
          <a:p>
            <a:pPr>
              <a:buFont typeface="Arial" pitchFamily="34" charset="0"/>
              <a:buChar char="•"/>
            </a:pPr>
            <a:r>
              <a:rPr lang="pt-PT" dirty="0" smtClean="0"/>
              <a:t>Phone Number</a:t>
            </a:r>
          </a:p>
          <a:p>
            <a:pPr>
              <a:buFont typeface="Arial" pitchFamily="34" charset="0"/>
              <a:buChar char="•"/>
            </a:pPr>
            <a:r>
              <a:rPr lang="pt-PT" dirty="0" smtClean="0"/>
              <a:t>Email Id</a:t>
            </a:r>
          </a:p>
          <a:p>
            <a:pPr>
              <a:buFont typeface="Arial" pitchFamily="34" charset="0"/>
              <a:buChar char="•"/>
            </a:pPr>
            <a:r>
              <a:rPr lang="pt-PT" dirty="0" smtClean="0"/>
              <a:t>DOB</a:t>
            </a:r>
          </a:p>
          <a:p>
            <a:pPr>
              <a:buFont typeface="Arial" pitchFamily="34" charset="0"/>
              <a:buChar char="•"/>
            </a:pPr>
            <a:r>
              <a:rPr lang="pt-PT" dirty="0" smtClean="0"/>
              <a:t>Password</a:t>
            </a:r>
          </a:p>
          <a:p>
            <a:pPr>
              <a:buFont typeface="Arial" pitchFamily="34" charset="0"/>
              <a:buChar char="•"/>
            </a:pPr>
            <a:r>
              <a:rPr lang="pt-PT" dirty="0" smtClean="0"/>
              <a:t>Is Active</a:t>
            </a:r>
          </a:p>
          <a:p>
            <a:pPr>
              <a:buFont typeface="Arial" pitchFamily="34" charset="0"/>
              <a:buChar char="•"/>
            </a:pPr>
            <a:r>
              <a:rPr lang="pt-PT" dirty="0" smtClean="0"/>
              <a:t>Last Login</a:t>
            </a:r>
          </a:p>
          <a:p>
            <a:endParaRPr lang="pt-PT" dirty="0" smtClean="0"/>
          </a:p>
          <a:p>
            <a:pPr>
              <a:buFont typeface="Arial" pitchFamily="34" charset="0"/>
              <a:buChar char="•"/>
            </a:pPr>
            <a:endParaRPr lang="pt-PT" dirty="0"/>
          </a:p>
        </p:txBody>
      </p:sp>
      <p:sp>
        <p:nvSpPr>
          <p:cNvPr id="9" name="Text Placeholder 8">
            <a:extLst>
              <a:ext uri="{FF2B5EF4-FFF2-40B4-BE49-F238E27FC236}">
                <a16:creationId xmlns:a16="http://schemas.microsoft.com/office/drawing/2014/main" xmlns="" id="{AE7DB5AB-EDC1-493A-A05E-EF242255237A}"/>
              </a:ext>
            </a:extLst>
          </p:cNvPr>
          <p:cNvSpPr>
            <a:spLocks noGrp="1"/>
          </p:cNvSpPr>
          <p:nvPr>
            <p:ph type="body" sz="quarter" idx="33"/>
          </p:nvPr>
        </p:nvSpPr>
        <p:spPr/>
        <p:txBody>
          <a:bodyPr/>
          <a:lstStyle/>
          <a:p>
            <a:r>
              <a:rPr lang="da-DK" dirty="0" smtClean="0"/>
              <a:t>Merchant</a:t>
            </a:r>
            <a:endParaRPr lang="da-DK" dirty="0"/>
          </a:p>
        </p:txBody>
      </p:sp>
      <p:sp>
        <p:nvSpPr>
          <p:cNvPr id="11" name="Text Placeholder 10">
            <a:extLst>
              <a:ext uri="{FF2B5EF4-FFF2-40B4-BE49-F238E27FC236}">
                <a16:creationId xmlns:a16="http://schemas.microsoft.com/office/drawing/2014/main" xmlns="" id="{E2F5E3C3-8C95-4F9C-8370-0A1C87237CA8}"/>
              </a:ext>
            </a:extLst>
          </p:cNvPr>
          <p:cNvSpPr>
            <a:spLocks noGrp="1"/>
          </p:cNvSpPr>
          <p:nvPr>
            <p:ph type="body" sz="quarter" idx="35"/>
          </p:nvPr>
        </p:nvSpPr>
        <p:spPr/>
        <p:txBody>
          <a:bodyPr/>
          <a:lstStyle/>
          <a:p>
            <a:endParaRPr lang="da-DK" dirty="0"/>
          </a:p>
        </p:txBody>
      </p:sp>
      <p:sp>
        <p:nvSpPr>
          <p:cNvPr id="6" name="Title 5">
            <a:extLst>
              <a:ext uri="{FF2B5EF4-FFF2-40B4-BE49-F238E27FC236}">
                <a16:creationId xmlns:a16="http://schemas.microsoft.com/office/drawing/2014/main" xmlns="" id="{DE92CAD8-1DB1-4620-AE43-58463EEC07A7}"/>
              </a:ext>
            </a:extLst>
          </p:cNvPr>
          <p:cNvSpPr>
            <a:spLocks noGrp="1"/>
          </p:cNvSpPr>
          <p:nvPr>
            <p:ph type="title"/>
          </p:nvPr>
        </p:nvSpPr>
        <p:spPr>
          <a:xfrm>
            <a:off x="304800" y="381000"/>
            <a:ext cx="6477232" cy="863600"/>
          </a:xfrm>
        </p:spPr>
        <p:txBody>
          <a:bodyPr/>
          <a:lstStyle/>
          <a:p>
            <a:r>
              <a:rPr lang="en-US" dirty="0" smtClean="0"/>
              <a:t>Tables used</a:t>
            </a:r>
            <a:endParaRPr lang="pt-PT" dirty="0"/>
          </a:p>
        </p:txBody>
      </p:sp>
      <p:sp>
        <p:nvSpPr>
          <p:cNvPr id="10" name="Text Placeholder 9">
            <a:extLst>
              <a:ext uri="{FF2B5EF4-FFF2-40B4-BE49-F238E27FC236}">
                <a16:creationId xmlns:a16="http://schemas.microsoft.com/office/drawing/2014/main" xmlns="" id="{7FB3716E-9382-4C5B-89D8-7D3D309649B1}"/>
              </a:ext>
            </a:extLst>
          </p:cNvPr>
          <p:cNvSpPr>
            <a:spLocks noGrp="1"/>
          </p:cNvSpPr>
          <p:nvPr>
            <p:ph type="body" sz="quarter" idx="38"/>
          </p:nvPr>
        </p:nvSpPr>
        <p:spPr>
          <a:xfrm>
            <a:off x="4666878" y="3809999"/>
            <a:ext cx="2874219" cy="2514599"/>
          </a:xfrm>
        </p:spPr>
        <p:txBody>
          <a:bodyPr/>
          <a:lstStyle/>
          <a:p>
            <a:pPr>
              <a:buFont typeface="Arial" pitchFamily="34" charset="0"/>
              <a:buChar char="•"/>
            </a:pPr>
            <a:r>
              <a:rPr lang="pt-PT" dirty="0" smtClean="0"/>
              <a:t>Merchant Id</a:t>
            </a:r>
          </a:p>
          <a:p>
            <a:pPr>
              <a:buFont typeface="Arial" pitchFamily="34" charset="0"/>
              <a:buChar char="•"/>
            </a:pPr>
            <a:r>
              <a:rPr lang="pt-PT" dirty="0" smtClean="0"/>
              <a:t>Name</a:t>
            </a:r>
          </a:p>
          <a:p>
            <a:pPr>
              <a:buFont typeface="Arial" pitchFamily="34" charset="0"/>
              <a:buChar char="•"/>
            </a:pPr>
            <a:r>
              <a:rPr lang="pt-PT" dirty="0" smtClean="0"/>
              <a:t>Company Name</a:t>
            </a:r>
          </a:p>
          <a:p>
            <a:pPr>
              <a:buFont typeface="Arial" pitchFamily="34" charset="0"/>
              <a:buChar char="•"/>
            </a:pPr>
            <a:r>
              <a:rPr lang="pt-PT" dirty="0" smtClean="0"/>
              <a:t>Email Id</a:t>
            </a:r>
          </a:p>
          <a:p>
            <a:pPr>
              <a:buFont typeface="Arial" pitchFamily="34" charset="0"/>
              <a:buChar char="•"/>
            </a:pPr>
            <a:r>
              <a:rPr lang="pt-PT" dirty="0" smtClean="0"/>
              <a:t>Password</a:t>
            </a:r>
          </a:p>
          <a:p>
            <a:pPr>
              <a:buFont typeface="Arial" pitchFamily="34" charset="0"/>
              <a:buChar char="•"/>
            </a:pPr>
            <a:r>
              <a:rPr lang="pt-PT" dirty="0" smtClean="0"/>
              <a:t>Status</a:t>
            </a:r>
          </a:p>
          <a:p>
            <a:pPr>
              <a:buFont typeface="Arial" pitchFamily="34" charset="0"/>
              <a:buChar char="•"/>
            </a:pPr>
            <a:r>
              <a:rPr lang="pt-PT" dirty="0" smtClean="0"/>
              <a:t>Phone Number</a:t>
            </a:r>
          </a:p>
          <a:p>
            <a:pPr>
              <a:buFont typeface="Arial" pitchFamily="34" charset="0"/>
              <a:buChar char="•"/>
            </a:pPr>
            <a:r>
              <a:rPr lang="pt-PT" dirty="0" smtClean="0"/>
              <a:t>Is Active</a:t>
            </a:r>
          </a:p>
          <a:p>
            <a:pPr>
              <a:buFont typeface="Arial" pitchFamily="34" charset="0"/>
              <a:buChar char="•"/>
            </a:pPr>
            <a:r>
              <a:rPr lang="pt-PT" dirty="0" smtClean="0"/>
              <a:t>Is Certified</a:t>
            </a:r>
          </a:p>
          <a:p>
            <a:pPr>
              <a:buFont typeface="Arial" pitchFamily="34" charset="0"/>
              <a:buChar char="•"/>
            </a:pPr>
            <a:endParaRPr lang="pt-PT" dirty="0"/>
          </a:p>
        </p:txBody>
      </p:sp>
      <p:sp>
        <p:nvSpPr>
          <p:cNvPr id="12" name="Text Placeholder 11">
            <a:extLst>
              <a:ext uri="{FF2B5EF4-FFF2-40B4-BE49-F238E27FC236}">
                <a16:creationId xmlns:a16="http://schemas.microsoft.com/office/drawing/2014/main" xmlns="" id="{BA5AB316-80C7-476A-94AD-BE50C2B56E2C}"/>
              </a:ext>
            </a:extLst>
          </p:cNvPr>
          <p:cNvSpPr>
            <a:spLocks noGrp="1"/>
          </p:cNvSpPr>
          <p:nvPr>
            <p:ph type="body" sz="quarter" idx="39"/>
          </p:nvPr>
        </p:nvSpPr>
        <p:spPr/>
        <p:txBody>
          <a:bodyPr/>
          <a:lstStyle/>
          <a:p>
            <a:pPr>
              <a:buFont typeface="Arial" pitchFamily="34" charset="0"/>
              <a:buChar char="•"/>
            </a:pPr>
            <a:endParaRPr lang="pt-PT" dirty="0" smtClean="0"/>
          </a:p>
        </p:txBody>
      </p:sp>
      <p:grpSp>
        <p:nvGrpSpPr>
          <p:cNvPr id="15" name="Group 19">
            <a:extLst>
              <a:ext uri="{FF2B5EF4-FFF2-40B4-BE49-F238E27FC236}">
                <a16:creationId xmlns:a16="http://schemas.microsoft.com/office/drawing/2014/main" xmlns="" id="{D08D893A-3784-4062-AD67-75C11DD4BC0A}"/>
              </a:ext>
            </a:extLst>
          </p:cNvPr>
          <p:cNvGrpSpPr>
            <a:grpSpLocks noChangeAspect="1"/>
          </p:cNvGrpSpPr>
          <p:nvPr/>
        </p:nvGrpSpPr>
        <p:grpSpPr bwMode="auto">
          <a:xfrm>
            <a:off x="8041842" y="1801720"/>
            <a:ext cx="1330762" cy="1244311"/>
            <a:chOff x="-106" y="-109"/>
            <a:chExt cx="1878" cy="1756"/>
          </a:xfrm>
        </p:grpSpPr>
        <p:sp>
          <p:nvSpPr>
            <p:cNvPr id="16" name="Freeform 20">
              <a:extLst>
                <a:ext uri="{FF2B5EF4-FFF2-40B4-BE49-F238E27FC236}">
                  <a16:creationId xmlns:a16="http://schemas.microsoft.com/office/drawing/2014/main" xmlns="" id="{9A854B9E-9E9F-4DD9-8AD2-398E59A8EB92}"/>
                </a:ext>
              </a:extLst>
            </p:cNvPr>
            <p:cNvSpPr>
              <a:spLocks/>
            </p:cNvSpPr>
            <p:nvPr/>
          </p:nvSpPr>
          <p:spPr bwMode="auto">
            <a:xfrm>
              <a:off x="-106" y="-109"/>
              <a:ext cx="1878" cy="1756"/>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2B0A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7" name="Freeform 21">
              <a:extLst>
                <a:ext uri="{FF2B5EF4-FFF2-40B4-BE49-F238E27FC236}">
                  <a16:creationId xmlns:a16="http://schemas.microsoft.com/office/drawing/2014/main" xmlns="" id="{27ED1AE6-BABB-476C-8134-75605A6B8C90}"/>
                </a:ext>
              </a:extLst>
            </p:cNvPr>
            <p:cNvSpPr>
              <a:spLocks/>
            </p:cNvSpPr>
            <p:nvPr/>
          </p:nvSpPr>
          <p:spPr bwMode="auto">
            <a:xfrm>
              <a:off x="379" y="400"/>
              <a:ext cx="870" cy="789"/>
            </a:xfrm>
            <a:custGeom>
              <a:avLst/>
              <a:gdLst>
                <a:gd name="T0" fmla="*/ 45 w 325"/>
                <a:gd name="T1" fmla="*/ 61 h 294"/>
                <a:gd name="T2" fmla="*/ 183 w 325"/>
                <a:gd name="T3" fmla="*/ 3 h 294"/>
                <a:gd name="T4" fmla="*/ 308 w 325"/>
                <a:gd name="T5" fmla="*/ 75 h 294"/>
                <a:gd name="T6" fmla="*/ 178 w 325"/>
                <a:gd name="T7" fmla="*/ 294 h 294"/>
                <a:gd name="T8" fmla="*/ 45 w 325"/>
                <a:gd name="T9" fmla="*/ 61 h 294"/>
              </a:gdLst>
              <a:ahLst/>
              <a:cxnLst>
                <a:cxn ang="0">
                  <a:pos x="T0" y="T1"/>
                </a:cxn>
                <a:cxn ang="0">
                  <a:pos x="T2" y="T3"/>
                </a:cxn>
                <a:cxn ang="0">
                  <a:pos x="T4" y="T5"/>
                </a:cxn>
                <a:cxn ang="0">
                  <a:pos x="T6" y="T7"/>
                </a:cxn>
                <a:cxn ang="0">
                  <a:pos x="T8" y="T9"/>
                </a:cxn>
              </a:cxnLst>
              <a:rect l="0" t="0" r="r" b="b"/>
              <a:pathLst>
                <a:path w="325" h="294">
                  <a:moveTo>
                    <a:pt x="45" y="61"/>
                  </a:moveTo>
                  <a:cubicBezTo>
                    <a:pt x="103" y="0"/>
                    <a:pt x="183" y="3"/>
                    <a:pt x="183" y="3"/>
                  </a:cubicBezTo>
                  <a:cubicBezTo>
                    <a:pt x="205" y="25"/>
                    <a:pt x="294" y="20"/>
                    <a:pt x="308" y="75"/>
                  </a:cubicBezTo>
                  <a:cubicBezTo>
                    <a:pt x="325" y="148"/>
                    <a:pt x="284" y="281"/>
                    <a:pt x="178" y="294"/>
                  </a:cubicBezTo>
                  <a:cubicBezTo>
                    <a:pt x="0" y="265"/>
                    <a:pt x="45" y="61"/>
                    <a:pt x="45" y="6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8" name="Freeform 22">
              <a:extLst>
                <a:ext uri="{FF2B5EF4-FFF2-40B4-BE49-F238E27FC236}">
                  <a16:creationId xmlns:a16="http://schemas.microsoft.com/office/drawing/2014/main" xmlns="" id="{72D39EFF-4A9E-492A-AE77-5861A88BAAB7}"/>
                </a:ext>
              </a:extLst>
            </p:cNvPr>
            <p:cNvSpPr>
              <a:spLocks/>
            </p:cNvSpPr>
            <p:nvPr/>
          </p:nvSpPr>
          <p:spPr bwMode="auto">
            <a:xfrm>
              <a:off x="497" y="508"/>
              <a:ext cx="428" cy="584"/>
            </a:xfrm>
            <a:custGeom>
              <a:avLst/>
              <a:gdLst>
                <a:gd name="T0" fmla="*/ 137 w 160"/>
                <a:gd name="T1" fmla="*/ 40 h 218"/>
                <a:gd name="T2" fmla="*/ 137 w 160"/>
                <a:gd name="T3" fmla="*/ 38 h 218"/>
                <a:gd name="T4" fmla="*/ 137 w 160"/>
                <a:gd name="T5" fmla="*/ 37 h 218"/>
                <a:gd name="T6" fmla="*/ 135 w 160"/>
                <a:gd name="T7" fmla="*/ 0 h 218"/>
                <a:gd name="T8" fmla="*/ 33 w 160"/>
                <a:gd name="T9" fmla="*/ 43 h 218"/>
                <a:gd name="T10" fmla="*/ 133 w 160"/>
                <a:gd name="T11" fmla="*/ 218 h 218"/>
                <a:gd name="T12" fmla="*/ 137 w 160"/>
                <a:gd name="T13" fmla="*/ 40 h 218"/>
              </a:gdLst>
              <a:ahLst/>
              <a:cxnLst>
                <a:cxn ang="0">
                  <a:pos x="T0" y="T1"/>
                </a:cxn>
                <a:cxn ang="0">
                  <a:pos x="T2" y="T3"/>
                </a:cxn>
                <a:cxn ang="0">
                  <a:pos x="T4" y="T5"/>
                </a:cxn>
                <a:cxn ang="0">
                  <a:pos x="T6" y="T7"/>
                </a:cxn>
                <a:cxn ang="0">
                  <a:pos x="T8" y="T9"/>
                </a:cxn>
                <a:cxn ang="0">
                  <a:pos x="T10" y="T11"/>
                </a:cxn>
                <a:cxn ang="0">
                  <a:pos x="T12" y="T13"/>
                </a:cxn>
              </a:cxnLst>
              <a:rect l="0" t="0" r="r" b="b"/>
              <a:pathLst>
                <a:path w="160" h="218">
                  <a:moveTo>
                    <a:pt x="137" y="40"/>
                  </a:moveTo>
                  <a:cubicBezTo>
                    <a:pt x="137" y="39"/>
                    <a:pt x="137" y="39"/>
                    <a:pt x="137" y="38"/>
                  </a:cubicBezTo>
                  <a:cubicBezTo>
                    <a:pt x="137" y="38"/>
                    <a:pt x="137" y="38"/>
                    <a:pt x="137" y="37"/>
                  </a:cubicBezTo>
                  <a:cubicBezTo>
                    <a:pt x="135" y="20"/>
                    <a:pt x="134" y="9"/>
                    <a:pt x="135" y="0"/>
                  </a:cubicBezTo>
                  <a:cubicBezTo>
                    <a:pt x="124" y="0"/>
                    <a:pt x="72" y="3"/>
                    <a:pt x="33" y="43"/>
                  </a:cubicBezTo>
                  <a:cubicBezTo>
                    <a:pt x="33" y="43"/>
                    <a:pt x="0" y="196"/>
                    <a:pt x="133" y="218"/>
                  </a:cubicBezTo>
                  <a:cubicBezTo>
                    <a:pt x="160" y="170"/>
                    <a:pt x="144" y="91"/>
                    <a:pt x="137" y="40"/>
                  </a:cubicBezTo>
                  <a:close/>
                </a:path>
              </a:pathLst>
            </a:custGeom>
            <a:solidFill>
              <a:srgbClr val="7D3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19" name="Group 25">
            <a:extLst>
              <a:ext uri="{FF2B5EF4-FFF2-40B4-BE49-F238E27FC236}">
                <a16:creationId xmlns:a16="http://schemas.microsoft.com/office/drawing/2014/main" xmlns="" id="{19621B79-FE8E-4A93-A16C-41B91E501972}"/>
              </a:ext>
            </a:extLst>
          </p:cNvPr>
          <p:cNvGrpSpPr>
            <a:grpSpLocks noChangeAspect="1"/>
          </p:cNvGrpSpPr>
          <p:nvPr/>
        </p:nvGrpSpPr>
        <p:grpSpPr bwMode="auto">
          <a:xfrm>
            <a:off x="4252452" y="1779784"/>
            <a:ext cx="1330762" cy="1247369"/>
            <a:chOff x="-61" y="-66"/>
            <a:chExt cx="1133" cy="1062"/>
          </a:xfrm>
        </p:grpSpPr>
        <p:sp>
          <p:nvSpPr>
            <p:cNvPr id="20" name="Freeform 26">
              <a:extLst>
                <a:ext uri="{FF2B5EF4-FFF2-40B4-BE49-F238E27FC236}">
                  <a16:creationId xmlns:a16="http://schemas.microsoft.com/office/drawing/2014/main" xmlns="" id="{35B984F4-3610-4232-B295-D2FBF430930A}"/>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27">
              <a:extLst>
                <a:ext uri="{FF2B5EF4-FFF2-40B4-BE49-F238E27FC236}">
                  <a16:creationId xmlns:a16="http://schemas.microsoft.com/office/drawing/2014/main" xmlns="" id="{03832756-A96D-4697-98FF-ADCCD9C911D4}"/>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2" name="Group 30">
            <a:extLst>
              <a:ext uri="{FF2B5EF4-FFF2-40B4-BE49-F238E27FC236}">
                <a16:creationId xmlns:a16="http://schemas.microsoft.com/office/drawing/2014/main" xmlns="" id="{2450D3E4-236D-4FB2-A7B0-FA7B6A48CF6E}"/>
              </a:ext>
            </a:extLst>
          </p:cNvPr>
          <p:cNvGrpSpPr>
            <a:grpSpLocks noChangeAspect="1"/>
          </p:cNvGrpSpPr>
          <p:nvPr/>
        </p:nvGrpSpPr>
        <p:grpSpPr bwMode="auto">
          <a:xfrm>
            <a:off x="402565" y="1755786"/>
            <a:ext cx="1359985" cy="1271367"/>
            <a:chOff x="-223" y="-210"/>
            <a:chExt cx="3852" cy="3601"/>
          </a:xfrm>
        </p:grpSpPr>
        <p:sp>
          <p:nvSpPr>
            <p:cNvPr id="23" name="Freeform 31">
              <a:extLst>
                <a:ext uri="{FF2B5EF4-FFF2-40B4-BE49-F238E27FC236}">
                  <a16:creationId xmlns:a16="http://schemas.microsoft.com/office/drawing/2014/main" xmlns="" id="{3C2F6D0A-03AE-4E73-9FEB-1BFE4000FEEE}"/>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4" name="Freeform 32">
              <a:extLst>
                <a:ext uri="{FF2B5EF4-FFF2-40B4-BE49-F238E27FC236}">
                  <a16:creationId xmlns:a16="http://schemas.microsoft.com/office/drawing/2014/main" xmlns="" id="{1FC3183B-3D37-4918-B988-587DB0818954}"/>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3">
              <a:extLst>
                <a:ext uri="{FF2B5EF4-FFF2-40B4-BE49-F238E27FC236}">
                  <a16:creationId xmlns:a16="http://schemas.microsoft.com/office/drawing/2014/main" xmlns="" id="{60B2EC65-C3A7-4817-8A23-98C56EE0B35E}"/>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4">
              <a:extLst>
                <a:ext uri="{FF2B5EF4-FFF2-40B4-BE49-F238E27FC236}">
                  <a16:creationId xmlns:a16="http://schemas.microsoft.com/office/drawing/2014/main" xmlns="" id="{F5647D5F-1624-45A6-9026-45C58507452A}"/>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7" name="Freeform 35">
              <a:extLst>
                <a:ext uri="{FF2B5EF4-FFF2-40B4-BE49-F238E27FC236}">
                  <a16:creationId xmlns:a16="http://schemas.microsoft.com/office/drawing/2014/main" xmlns="" id="{D9B26BBE-192F-4737-BE52-038A7B32D8D5}"/>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pic>
        <p:nvPicPr>
          <p:cNvPr id="29" name="Graphic 28">
            <a:extLst>
              <a:ext uri="{FF2B5EF4-FFF2-40B4-BE49-F238E27FC236}">
                <a16:creationId xmlns:a16="http://schemas.microsoft.com/office/drawing/2014/main" xmlns="" id="{050BAD2A-A3F6-4966-A527-0A8E7F6CE314}"/>
              </a:ext>
            </a:extLst>
          </p:cNvPr>
          <p:cNvPicPr>
            <a:picLocks noChangeAspect="1"/>
          </p:cNvPicPr>
          <p:nvPr/>
        </p:nvPicPr>
        <p:blipFill rotWithShape="1">
          <a:blip r:embed="rId3" cstate="print">
            <a:extLst>
              <a:ext uri="{96DAC541-7B7A-43D3-8B79-37D633B846F1}">
                <asvg:svgBlip xmlns:asvg="http://schemas.microsoft.com/office/drawing/2016/SVG/main" xmlns="" r:embed="rId4"/>
              </a:ext>
            </a:extLst>
          </a:blip>
          <a:srcRect l="81836" t="-4713" b="16530"/>
          <a:stretch/>
        </p:blipFill>
        <p:spPr>
          <a:xfrm>
            <a:off x="11491419" y="164829"/>
            <a:ext cx="424356" cy="459624"/>
          </a:xfrm>
          <a:prstGeom prst="rect">
            <a:avLst/>
          </a:prstGeom>
        </p:spPr>
      </p:pic>
    </p:spTree>
    <p:extLst>
      <p:ext uri="{BB962C8B-B14F-4D97-AF65-F5344CB8AC3E}">
        <p14:creationId xmlns:p14="http://schemas.microsoft.com/office/powerpoint/2010/main" xmlns="" val="300892092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BAD3FAA8-650A-4E1B-B561-D86BE9AFB0F0}"/>
              </a:ext>
            </a:extLst>
          </p:cNvPr>
          <p:cNvSpPr>
            <a:spLocks noGrp="1"/>
          </p:cNvSpPr>
          <p:nvPr>
            <p:ph type="title"/>
          </p:nvPr>
        </p:nvSpPr>
        <p:spPr>
          <a:xfrm>
            <a:off x="407988" y="404813"/>
            <a:ext cx="11250612" cy="1128814"/>
          </a:xfrm>
        </p:spPr>
        <p:txBody>
          <a:bodyPr>
            <a:noAutofit/>
          </a:bodyPr>
          <a:lstStyle/>
          <a:p>
            <a:r>
              <a:rPr lang="pt-PT" sz="4400" b="1" dirty="0" smtClean="0">
                <a:latin typeface="Comic Sans MS" panose="030F0702030302020204" pitchFamily="66" charset="0"/>
              </a:rPr>
              <a:t>Tables :</a:t>
            </a:r>
            <a:br>
              <a:rPr lang="pt-PT" sz="4400" b="1" dirty="0" smtClean="0">
                <a:latin typeface="Comic Sans MS" panose="030F0702030302020204" pitchFamily="66" charset="0"/>
              </a:rPr>
            </a:br>
            <a:endParaRPr lang="pt-PT" sz="4400" b="1" dirty="0">
              <a:latin typeface="Comic Sans MS" panose="030F0702030302020204" pitchFamily="66" charset="0"/>
            </a:endParaRPr>
          </a:p>
        </p:txBody>
      </p:sp>
      <p:sp>
        <p:nvSpPr>
          <p:cNvPr id="12" name="Rounded Rectangle 11"/>
          <p:cNvSpPr/>
          <p:nvPr/>
        </p:nvSpPr>
        <p:spPr>
          <a:xfrm>
            <a:off x="6781800" y="404813"/>
            <a:ext cx="4572000" cy="1128814"/>
          </a:xfrm>
          <a:prstGeom prst="roundRect">
            <a:avLst/>
          </a:prstGeom>
          <a:solidFill>
            <a:srgbClr val="E6E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solidFill>
                  <a:schemeClr val="tx1">
                    <a:lumMod val="95000"/>
                    <a:lumOff val="5000"/>
                  </a:schemeClr>
                </a:solidFill>
                <a:latin typeface="Comic Sans MS" panose="030F0702030302020204" pitchFamily="66" charset="0"/>
              </a:rPr>
              <a:t>Customer Table</a:t>
            </a:r>
            <a:endParaRPr lang="en-US" sz="4000" b="1" dirty="0">
              <a:solidFill>
                <a:schemeClr val="tx1">
                  <a:lumMod val="95000"/>
                  <a:lumOff val="5000"/>
                </a:schemeClr>
              </a:solidFill>
              <a:latin typeface="Comic Sans MS" panose="030F0702030302020204" pitchFamily="66" charset="0"/>
            </a:endParaRPr>
          </a:p>
        </p:txBody>
      </p:sp>
      <p:graphicFrame>
        <p:nvGraphicFramePr>
          <p:cNvPr id="17" name="Table 16"/>
          <p:cNvGraphicFramePr>
            <a:graphicFrameLocks noGrp="1"/>
          </p:cNvGraphicFramePr>
          <p:nvPr>
            <p:extLst/>
          </p:nvPr>
        </p:nvGraphicFramePr>
        <p:xfrm>
          <a:off x="533400" y="1828801"/>
          <a:ext cx="10972800" cy="4074949"/>
        </p:xfrm>
        <a:graphic>
          <a:graphicData uri="http://schemas.openxmlformats.org/drawingml/2006/table">
            <a:tbl>
              <a:tblPr firstRow="1" bandRow="1">
                <a:tableStyleId>{5C22544A-7EE6-4342-B048-85BDC9FD1C3A}</a:tableStyleId>
              </a:tblPr>
              <a:tblGrid>
                <a:gridCol w="2526112"/>
                <a:gridCol w="1969688"/>
                <a:gridCol w="2438400"/>
                <a:gridCol w="4038600"/>
              </a:tblGrid>
              <a:tr h="417350">
                <a:tc>
                  <a:txBody>
                    <a:bodyPr/>
                    <a:lstStyle/>
                    <a:p>
                      <a:pPr algn="ctr"/>
                      <a:r>
                        <a:rPr lang="en-US" dirty="0" smtClean="0">
                          <a:latin typeface="Comic Sans MS" panose="030F0702030302020204" pitchFamily="66" charset="0"/>
                        </a:rPr>
                        <a:t>Column Name</a:t>
                      </a:r>
                      <a:endParaRPr lang="en-US" dirty="0">
                        <a:latin typeface="Comic Sans MS" panose="030F0702030302020204" pitchFamily="66" charset="0"/>
                      </a:endParaRPr>
                    </a:p>
                  </a:txBody>
                  <a:tcPr/>
                </a:tc>
                <a:tc>
                  <a:txBody>
                    <a:bodyPr/>
                    <a:lstStyle/>
                    <a:p>
                      <a:pPr algn="ctr"/>
                      <a:r>
                        <a:rPr lang="en-US" dirty="0" smtClean="0">
                          <a:latin typeface="Comic Sans MS" panose="030F0702030302020204" pitchFamily="66" charset="0"/>
                        </a:rPr>
                        <a:t>Data type</a:t>
                      </a:r>
                      <a:endParaRPr lang="en-US" dirty="0">
                        <a:latin typeface="Comic Sans MS" panose="030F0702030302020204"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Comic Sans MS" panose="030F0702030302020204" pitchFamily="66" charset="0"/>
                        </a:rPr>
                        <a:t>Constraint </a:t>
                      </a:r>
                    </a:p>
                  </a:txBody>
                  <a:tcPr/>
                </a:tc>
                <a:tc>
                  <a:txBody>
                    <a:bodyPr/>
                    <a:lstStyle/>
                    <a:p>
                      <a:pPr algn="ctr"/>
                      <a:r>
                        <a:rPr lang="en-US" dirty="0" smtClean="0">
                          <a:latin typeface="Comic Sans MS" panose="030F0702030302020204" pitchFamily="66" charset="0"/>
                        </a:rPr>
                        <a:t>Description</a:t>
                      </a:r>
                      <a:endParaRPr lang="en-US" dirty="0">
                        <a:latin typeface="Comic Sans MS" panose="030F0702030302020204" pitchFamily="66" charset="0"/>
                      </a:endParaRPr>
                    </a:p>
                  </a:txBody>
                  <a:tcPr/>
                </a:tc>
              </a:tr>
              <a:tr h="508898">
                <a:tc>
                  <a:txBody>
                    <a:bodyPr/>
                    <a:lstStyle/>
                    <a:p>
                      <a:pPr algn="ctr"/>
                      <a:r>
                        <a:rPr lang="en-US" b="0" dirty="0" smtClean="0">
                          <a:latin typeface="Comic Sans MS" panose="030F0702030302020204" pitchFamily="66" charset="0"/>
                        </a:rPr>
                        <a:t>customerId</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 int</a:t>
                      </a:r>
                      <a:r>
                        <a:rPr lang="en-US" b="0" baseline="0" dirty="0" smtClean="0">
                          <a:latin typeface="Comic Sans MS" panose="030F0702030302020204" pitchFamily="66" charset="0"/>
                        </a:rPr>
                        <a:t> </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Primary</a:t>
                      </a:r>
                      <a:r>
                        <a:rPr lang="en-US" b="0" baseline="0" dirty="0" smtClean="0">
                          <a:latin typeface="Comic Sans MS" panose="030F0702030302020204" pitchFamily="66" charset="0"/>
                        </a:rPr>
                        <a:t> key </a:t>
                      </a:r>
                    </a:p>
                    <a:p>
                      <a:pPr algn="ctr"/>
                      <a:r>
                        <a:rPr lang="en-US" b="0" baseline="0" dirty="0" smtClean="0">
                          <a:latin typeface="Comic Sans MS" panose="030F0702030302020204" pitchFamily="66" charset="0"/>
                        </a:rPr>
                        <a:t>Auto Generated</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Used for</a:t>
                      </a:r>
                      <a:r>
                        <a:rPr lang="en-US" b="0" baseline="0" dirty="0" smtClean="0">
                          <a:latin typeface="Comic Sans MS" panose="030F0702030302020204" pitchFamily="66" charset="0"/>
                        </a:rPr>
                        <a:t> unique identification</a:t>
                      </a:r>
                      <a:endParaRPr lang="en-US" b="0" dirty="0">
                        <a:latin typeface="Comic Sans MS" panose="030F0702030302020204" pitchFamily="66" charset="0"/>
                      </a:endParaRPr>
                    </a:p>
                  </a:txBody>
                  <a:tcPr/>
                </a:tc>
              </a:tr>
              <a:tr h="417350">
                <a:tc>
                  <a:txBody>
                    <a:bodyPr/>
                    <a:lstStyle/>
                    <a:p>
                      <a:pPr algn="ctr"/>
                      <a:r>
                        <a:rPr lang="en-US" b="0" dirty="0" smtClean="0">
                          <a:latin typeface="Comic Sans MS" panose="030F0702030302020204" pitchFamily="66" charset="0"/>
                        </a:rPr>
                        <a:t>customerName</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varchar</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 NotNull</a:t>
                      </a:r>
                      <a:endParaRPr lang="en-US" b="0" dirty="0">
                        <a:latin typeface="Comic Sans MS" panose="030F0702030302020204" pitchFamily="66" charset="0"/>
                      </a:endParaRPr>
                    </a:p>
                  </a:txBody>
                  <a:tcPr/>
                </a:tc>
                <a:tc>
                  <a:txBody>
                    <a:bodyPr/>
                    <a:lstStyle/>
                    <a:p>
                      <a:pPr algn="ctr"/>
                      <a:endParaRPr lang="en-US" b="0" dirty="0">
                        <a:latin typeface="Comic Sans MS" panose="030F0702030302020204" pitchFamily="66" charset="0"/>
                      </a:endParaRPr>
                    </a:p>
                  </a:txBody>
                  <a:tcPr/>
                </a:tc>
              </a:tr>
              <a:tr h="417350">
                <a:tc>
                  <a:txBody>
                    <a:bodyPr/>
                    <a:lstStyle/>
                    <a:p>
                      <a:pPr algn="ctr"/>
                      <a:r>
                        <a:rPr lang="en-US" b="0" dirty="0" smtClean="0">
                          <a:latin typeface="Comic Sans MS" panose="030F0702030302020204" pitchFamily="66" charset="0"/>
                        </a:rPr>
                        <a:t>phoneNumber</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int</a:t>
                      </a:r>
                      <a:r>
                        <a:rPr lang="en-US" b="0" baseline="0" dirty="0" smtClean="0">
                          <a:latin typeface="Comic Sans MS" panose="030F0702030302020204" pitchFamily="66" charset="0"/>
                        </a:rPr>
                        <a:t> </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NotNull</a:t>
                      </a:r>
                      <a:endParaRPr lang="en-US" b="0" dirty="0">
                        <a:latin typeface="Comic Sans MS" panose="030F0702030302020204" pitchFamily="66" charset="0"/>
                      </a:endParaRPr>
                    </a:p>
                  </a:txBody>
                  <a:tcPr/>
                </a:tc>
                <a:tc>
                  <a:txBody>
                    <a:bodyPr/>
                    <a:lstStyle/>
                    <a:p>
                      <a:pPr algn="ctr"/>
                      <a:endParaRPr lang="en-US" b="0" dirty="0">
                        <a:latin typeface="Comic Sans MS" panose="030F0702030302020204" pitchFamily="66" charset="0"/>
                      </a:endParaRPr>
                    </a:p>
                  </a:txBody>
                  <a:tcPr/>
                </a:tc>
              </a:tr>
              <a:tr h="417350">
                <a:tc>
                  <a:txBody>
                    <a:bodyPr/>
                    <a:lstStyle/>
                    <a:p>
                      <a:pPr algn="ctr"/>
                      <a:r>
                        <a:rPr lang="en-US" b="0" dirty="0" smtClean="0">
                          <a:latin typeface="Comic Sans MS" panose="030F0702030302020204" pitchFamily="66" charset="0"/>
                        </a:rPr>
                        <a:t>emailId</a:t>
                      </a:r>
                    </a:p>
                  </a:txBody>
                  <a:tcPr/>
                </a:tc>
                <a:tc>
                  <a:txBody>
                    <a:bodyPr/>
                    <a:lstStyle/>
                    <a:p>
                      <a:pPr algn="ctr"/>
                      <a:r>
                        <a:rPr lang="en-US" b="0" dirty="0" smtClean="0">
                          <a:latin typeface="Comic Sans MS" panose="030F0702030302020204" pitchFamily="66" charset="0"/>
                        </a:rPr>
                        <a:t>varchar</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unique</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Will</a:t>
                      </a:r>
                      <a:r>
                        <a:rPr lang="en-US" b="0" baseline="0" dirty="0" smtClean="0">
                          <a:latin typeface="Comic Sans MS" panose="030F0702030302020204" pitchFamily="66" charset="0"/>
                        </a:rPr>
                        <a:t> be Used for user Login </a:t>
                      </a:r>
                      <a:endParaRPr lang="en-US" b="0" dirty="0" smtClean="0">
                        <a:latin typeface="Comic Sans MS" panose="030F0702030302020204" pitchFamily="66" charset="0"/>
                      </a:endParaRPr>
                    </a:p>
                  </a:txBody>
                  <a:tcPr/>
                </a:tc>
              </a:tr>
              <a:tr h="417350">
                <a:tc>
                  <a:txBody>
                    <a:bodyPr/>
                    <a:lstStyle/>
                    <a:p>
                      <a:pPr algn="ctr"/>
                      <a:r>
                        <a:rPr lang="en-US" b="0" dirty="0" smtClean="0">
                          <a:latin typeface="Comic Sans MS" panose="030F0702030302020204" pitchFamily="66" charset="0"/>
                        </a:rPr>
                        <a:t>Dob</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Date</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NotNull</a:t>
                      </a:r>
                      <a:endParaRPr lang="en-US" b="0" dirty="0">
                        <a:latin typeface="Comic Sans MS" panose="030F0702030302020204" pitchFamily="66" charset="0"/>
                      </a:endParaRPr>
                    </a:p>
                  </a:txBody>
                  <a:tcPr/>
                </a:tc>
                <a:tc>
                  <a:txBody>
                    <a:bodyPr/>
                    <a:lstStyle/>
                    <a:p>
                      <a:pPr algn="ctr"/>
                      <a:endParaRPr lang="en-US" b="0" dirty="0">
                        <a:latin typeface="Comic Sans MS" panose="030F0702030302020204" pitchFamily="66" charset="0"/>
                      </a:endParaRPr>
                    </a:p>
                  </a:txBody>
                  <a:tcPr/>
                </a:tc>
              </a:tr>
              <a:tr h="417350">
                <a:tc>
                  <a:txBody>
                    <a:bodyPr/>
                    <a:lstStyle/>
                    <a:p>
                      <a:pPr algn="ctr"/>
                      <a:r>
                        <a:rPr lang="en-US" b="0" dirty="0" smtClean="0">
                          <a:latin typeface="Comic Sans MS" panose="030F0702030302020204" pitchFamily="66" charset="0"/>
                        </a:rPr>
                        <a:t>Password</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Varchar</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NotNull</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Authentication</a:t>
                      </a:r>
                      <a:r>
                        <a:rPr lang="en-US" b="0" baseline="0" dirty="0" smtClean="0">
                          <a:latin typeface="Comic Sans MS" panose="030F0702030302020204" pitchFamily="66" charset="0"/>
                        </a:rPr>
                        <a:t> purposes</a:t>
                      </a:r>
                      <a:endParaRPr lang="en-US" b="0" dirty="0" smtClean="0">
                        <a:latin typeface="Comic Sans MS" panose="030F0702030302020204" pitchFamily="66" charset="0"/>
                      </a:endParaRPr>
                    </a:p>
                  </a:txBody>
                  <a:tcPr/>
                </a:tc>
              </a:tr>
              <a:tr h="513419">
                <a:tc>
                  <a:txBody>
                    <a:bodyPr/>
                    <a:lstStyle/>
                    <a:p>
                      <a:pPr algn="ctr"/>
                      <a:r>
                        <a:rPr lang="en-US" b="0" dirty="0" smtClean="0">
                          <a:latin typeface="Comic Sans MS" panose="030F0702030302020204" pitchFamily="66" charset="0"/>
                        </a:rPr>
                        <a:t>Address</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varchar</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Foreign</a:t>
                      </a:r>
                      <a:r>
                        <a:rPr lang="en-US" b="0" baseline="0" dirty="0" smtClean="0">
                          <a:latin typeface="Comic Sans MS" panose="030F0702030302020204" pitchFamily="66" charset="0"/>
                        </a:rPr>
                        <a:t> Key</a:t>
                      </a:r>
                      <a:endParaRPr lang="en-US" b="0" dirty="0">
                        <a:latin typeface="Comic Sans MS" panose="030F0702030302020204" pitchFamily="66" charset="0"/>
                      </a:endParaRPr>
                    </a:p>
                  </a:txBody>
                  <a:tcPr/>
                </a:tc>
                <a:tc>
                  <a:txBody>
                    <a:bodyPr/>
                    <a:lstStyle/>
                    <a:p>
                      <a:pPr algn="ctr"/>
                      <a:endParaRPr lang="en-US" b="0" dirty="0">
                        <a:latin typeface="Comic Sans MS" panose="030F0702030302020204" pitchFamily="66" charset="0"/>
                      </a:endParaRPr>
                    </a:p>
                  </a:txBody>
                  <a:tcPr/>
                </a:tc>
              </a:tr>
              <a:tr h="417350">
                <a:tc>
                  <a:txBody>
                    <a:bodyPr/>
                    <a:lstStyle/>
                    <a:p>
                      <a:pPr algn="ctr"/>
                      <a:r>
                        <a:rPr lang="en-US" b="0" dirty="0" smtClean="0">
                          <a:latin typeface="Comic Sans MS" panose="030F0702030302020204" pitchFamily="66" charset="0"/>
                        </a:rPr>
                        <a:t>Status</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Varchar</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NotNull</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To let know if</a:t>
                      </a:r>
                      <a:r>
                        <a:rPr lang="en-US" b="0" baseline="0" dirty="0" smtClean="0">
                          <a:latin typeface="Comic Sans MS" panose="030F0702030302020204" pitchFamily="66" charset="0"/>
                        </a:rPr>
                        <a:t> user is active or not</a:t>
                      </a:r>
                      <a:endParaRPr lang="en-US" b="0" dirty="0">
                        <a:latin typeface="Comic Sans MS" panose="030F0702030302020204" pitchFamily="66" charset="0"/>
                      </a:endParaRPr>
                    </a:p>
                  </a:txBody>
                  <a:tcPr/>
                </a:tc>
              </a:tr>
            </a:tbl>
          </a:graphicData>
        </a:graphic>
      </p:graphicFrame>
    </p:spTree>
    <p:extLst>
      <p:ext uri="{BB962C8B-B14F-4D97-AF65-F5344CB8AC3E}">
        <p14:creationId xmlns:p14="http://schemas.microsoft.com/office/powerpoint/2010/main" xmlns="" val="276662129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6781800" y="138955"/>
            <a:ext cx="4267200" cy="1066799"/>
          </a:xfrm>
          <a:prstGeom prst="roundRect">
            <a:avLst/>
          </a:prstGeom>
          <a:solidFill>
            <a:srgbClr val="E6E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solidFill>
                  <a:schemeClr val="tx1">
                    <a:lumMod val="95000"/>
                    <a:lumOff val="5000"/>
                  </a:schemeClr>
                </a:solidFill>
                <a:latin typeface="Comic Sans MS" panose="030F0702030302020204" pitchFamily="66" charset="0"/>
              </a:rPr>
              <a:t>Merchant Table</a:t>
            </a:r>
            <a:endParaRPr lang="en-US" sz="4000" b="1" dirty="0">
              <a:solidFill>
                <a:schemeClr val="tx1">
                  <a:lumMod val="95000"/>
                  <a:lumOff val="5000"/>
                </a:schemeClr>
              </a:solidFill>
              <a:latin typeface="Comic Sans MS" panose="030F0702030302020204" pitchFamily="66" charset="0"/>
            </a:endParaRPr>
          </a:p>
        </p:txBody>
      </p:sp>
      <p:graphicFrame>
        <p:nvGraphicFramePr>
          <p:cNvPr id="2" name="Table 1"/>
          <p:cNvGraphicFramePr>
            <a:graphicFrameLocks noGrp="1"/>
          </p:cNvGraphicFramePr>
          <p:nvPr>
            <p:extLst/>
          </p:nvPr>
        </p:nvGraphicFramePr>
        <p:xfrm>
          <a:off x="609600" y="1295399"/>
          <a:ext cx="11048999" cy="5153078"/>
        </p:xfrm>
        <a:graphic>
          <a:graphicData uri="http://schemas.openxmlformats.org/drawingml/2006/table">
            <a:tbl>
              <a:tblPr firstRow="1" bandRow="1">
                <a:tableStyleId>{5C22544A-7EE6-4342-B048-85BDC9FD1C3A}</a:tableStyleId>
              </a:tblPr>
              <a:tblGrid>
                <a:gridCol w="3632630"/>
                <a:gridCol w="1600208"/>
                <a:gridCol w="2183531"/>
                <a:gridCol w="3632630"/>
              </a:tblGrid>
              <a:tr h="474008">
                <a:tc>
                  <a:txBody>
                    <a:bodyPr/>
                    <a:lstStyle/>
                    <a:p>
                      <a:pPr algn="ctr"/>
                      <a:r>
                        <a:rPr lang="en-US" sz="1400" dirty="0" smtClean="0">
                          <a:latin typeface="Comic Sans MS" panose="030F0702030302020204" pitchFamily="66" charset="0"/>
                        </a:rPr>
                        <a:t>Column Name</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Data type</a:t>
                      </a:r>
                      <a:endParaRPr lang="en-US" sz="1400" dirty="0">
                        <a:latin typeface="Comic Sans MS" panose="030F0702030302020204"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latin typeface="Comic Sans MS" panose="030F0702030302020204" pitchFamily="66" charset="0"/>
                        </a:rPr>
                        <a:t>Constraint </a:t>
                      </a:r>
                    </a:p>
                  </a:txBody>
                  <a:tcPr/>
                </a:tc>
                <a:tc>
                  <a:txBody>
                    <a:bodyPr/>
                    <a:lstStyle/>
                    <a:p>
                      <a:pPr algn="ctr"/>
                      <a:r>
                        <a:rPr lang="en-US" sz="1400" dirty="0" smtClean="0">
                          <a:latin typeface="Comic Sans MS" panose="030F0702030302020204" pitchFamily="66" charset="0"/>
                        </a:rPr>
                        <a:t>Description</a:t>
                      </a:r>
                      <a:endParaRPr lang="en-US" sz="1400" dirty="0">
                        <a:latin typeface="Comic Sans MS" panose="030F0702030302020204" pitchFamily="66" charset="0"/>
                      </a:endParaRPr>
                    </a:p>
                  </a:txBody>
                  <a:tcPr/>
                </a:tc>
              </a:tr>
              <a:tr h="510599">
                <a:tc>
                  <a:txBody>
                    <a:bodyPr/>
                    <a:lstStyle/>
                    <a:p>
                      <a:pPr algn="ctr"/>
                      <a:r>
                        <a:rPr lang="en-US" sz="1400" dirty="0" smtClean="0">
                          <a:latin typeface="Comic Sans MS" panose="030F0702030302020204" pitchFamily="66" charset="0"/>
                        </a:rPr>
                        <a:t>merchantId</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 int</a:t>
                      </a:r>
                      <a:r>
                        <a:rPr lang="en-US" sz="1400" baseline="0" dirty="0" smtClean="0">
                          <a:latin typeface="Comic Sans MS" panose="030F0702030302020204" pitchFamily="66" charset="0"/>
                        </a:rPr>
                        <a:t> </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Primary</a:t>
                      </a:r>
                      <a:r>
                        <a:rPr lang="en-US" sz="1400" baseline="0" dirty="0" smtClean="0">
                          <a:latin typeface="Comic Sans MS" panose="030F0702030302020204" pitchFamily="66" charset="0"/>
                        </a:rPr>
                        <a:t> key </a:t>
                      </a:r>
                    </a:p>
                    <a:p>
                      <a:pPr algn="ctr"/>
                      <a:r>
                        <a:rPr lang="en-US" sz="1400" baseline="0" dirty="0" smtClean="0">
                          <a:latin typeface="Comic Sans MS" panose="030F0702030302020204" pitchFamily="66" charset="0"/>
                        </a:rPr>
                        <a:t>Auto Generated</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Used for</a:t>
                      </a:r>
                      <a:r>
                        <a:rPr lang="en-US" sz="1400" baseline="0" dirty="0" smtClean="0">
                          <a:latin typeface="Comic Sans MS" panose="030F0702030302020204" pitchFamily="66" charset="0"/>
                        </a:rPr>
                        <a:t> unique identification</a:t>
                      </a:r>
                      <a:endParaRPr lang="en-US" sz="1400" dirty="0">
                        <a:latin typeface="Comic Sans MS" panose="030F0702030302020204" pitchFamily="66" charset="0"/>
                      </a:endParaRPr>
                    </a:p>
                  </a:txBody>
                  <a:tcPr/>
                </a:tc>
              </a:tr>
              <a:tr h="341518">
                <a:tc>
                  <a:txBody>
                    <a:bodyPr/>
                    <a:lstStyle/>
                    <a:p>
                      <a:pPr algn="ctr"/>
                      <a:r>
                        <a:rPr lang="en-US" sz="1400" dirty="0" smtClean="0">
                          <a:latin typeface="Comic Sans MS" panose="030F0702030302020204" pitchFamily="66" charset="0"/>
                        </a:rPr>
                        <a:t>merchantName</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varchar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 NotNull</a:t>
                      </a:r>
                      <a:endParaRPr lang="en-US" sz="1400" dirty="0">
                        <a:latin typeface="Comic Sans MS" panose="030F0702030302020204" pitchFamily="66" charset="0"/>
                      </a:endParaRPr>
                    </a:p>
                  </a:txBody>
                  <a:tcPr/>
                </a:tc>
                <a:tc>
                  <a:txBody>
                    <a:bodyPr/>
                    <a:lstStyle/>
                    <a:p>
                      <a:pPr algn="ctr"/>
                      <a:endParaRPr lang="en-US" sz="1400" dirty="0">
                        <a:latin typeface="Comic Sans MS" panose="030F0702030302020204" pitchFamily="66" charset="0"/>
                      </a:endParaRPr>
                    </a:p>
                  </a:txBody>
                  <a:tcPr/>
                </a:tc>
              </a:tr>
              <a:tr h="406293">
                <a:tc>
                  <a:txBody>
                    <a:bodyPr/>
                    <a:lstStyle/>
                    <a:p>
                      <a:pPr algn="ctr"/>
                      <a:r>
                        <a:rPr lang="en-US" sz="1400" dirty="0" smtClean="0">
                          <a:latin typeface="Comic Sans MS" panose="030F0702030302020204" pitchFamily="66" charset="0"/>
                        </a:rPr>
                        <a:t>phoneNumber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int</a:t>
                      </a:r>
                      <a:r>
                        <a:rPr lang="en-US" sz="1400" baseline="0" dirty="0" smtClean="0">
                          <a:latin typeface="Comic Sans MS" panose="030F0702030302020204" pitchFamily="66" charset="0"/>
                        </a:rPr>
                        <a:t> </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NotNull</a:t>
                      </a:r>
                      <a:endParaRPr lang="en-US" sz="1400" dirty="0">
                        <a:latin typeface="Comic Sans MS" panose="030F0702030302020204" pitchFamily="66" charset="0"/>
                      </a:endParaRPr>
                    </a:p>
                  </a:txBody>
                  <a:tcPr/>
                </a:tc>
                <a:tc>
                  <a:txBody>
                    <a:bodyPr/>
                    <a:lstStyle/>
                    <a:p>
                      <a:pPr algn="ctr"/>
                      <a:endParaRPr lang="en-US" sz="1400" dirty="0">
                        <a:latin typeface="Comic Sans MS" panose="030F0702030302020204" pitchFamily="66" charset="0"/>
                      </a:endParaRPr>
                    </a:p>
                  </a:txBody>
                  <a:tcPr/>
                </a:tc>
              </a:tr>
              <a:tr h="471068">
                <a:tc>
                  <a:txBody>
                    <a:bodyPr/>
                    <a:lstStyle/>
                    <a:p>
                      <a:pPr algn="ctr"/>
                      <a:r>
                        <a:rPr lang="en-US" sz="1400" dirty="0" smtClean="0">
                          <a:latin typeface="Comic Sans MS" panose="030F0702030302020204" pitchFamily="66" charset="0"/>
                        </a:rPr>
                        <a:t>emailId</a:t>
                      </a:r>
                    </a:p>
                  </a:txBody>
                  <a:tcPr/>
                </a:tc>
                <a:tc>
                  <a:txBody>
                    <a:bodyPr/>
                    <a:lstStyle/>
                    <a:p>
                      <a:pPr algn="ctr"/>
                      <a:r>
                        <a:rPr lang="en-US" sz="1400" dirty="0" smtClean="0">
                          <a:latin typeface="Comic Sans MS" panose="030F0702030302020204" pitchFamily="66" charset="0"/>
                        </a:rPr>
                        <a:t>varchar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unique</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Will</a:t>
                      </a:r>
                      <a:r>
                        <a:rPr lang="en-US" sz="1400" baseline="0" dirty="0" smtClean="0">
                          <a:latin typeface="Comic Sans MS" panose="030F0702030302020204" pitchFamily="66" charset="0"/>
                        </a:rPr>
                        <a:t> be Used for merchant Login </a:t>
                      </a:r>
                      <a:endParaRPr lang="en-US" sz="1400" dirty="0" smtClean="0">
                        <a:latin typeface="Comic Sans MS" panose="030F0702030302020204" pitchFamily="66" charset="0"/>
                      </a:endParaRPr>
                    </a:p>
                  </a:txBody>
                  <a:tcPr/>
                </a:tc>
              </a:tr>
              <a:tr h="341518">
                <a:tc>
                  <a:txBody>
                    <a:bodyPr/>
                    <a:lstStyle/>
                    <a:p>
                      <a:pPr algn="ctr"/>
                      <a:r>
                        <a:rPr lang="en-US" sz="1400" dirty="0" smtClean="0">
                          <a:latin typeface="Comic Sans MS" panose="030F0702030302020204" pitchFamily="66" charset="0"/>
                        </a:rPr>
                        <a:t>companyName</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varchar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NotNull</a:t>
                      </a:r>
                      <a:endParaRPr lang="en-US" sz="1400" dirty="0">
                        <a:latin typeface="Comic Sans MS" panose="030F0702030302020204" pitchFamily="66" charset="0"/>
                      </a:endParaRPr>
                    </a:p>
                  </a:txBody>
                  <a:tcPr/>
                </a:tc>
                <a:tc>
                  <a:txBody>
                    <a:bodyPr/>
                    <a:lstStyle/>
                    <a:p>
                      <a:pPr algn="ctr"/>
                      <a:endParaRPr lang="en-US" sz="1400" dirty="0">
                        <a:latin typeface="Comic Sans MS" panose="030F0702030302020204" pitchFamily="66" charset="0"/>
                      </a:endParaRPr>
                    </a:p>
                  </a:txBody>
                  <a:tcPr/>
                </a:tc>
              </a:tr>
              <a:tr h="335279">
                <a:tc>
                  <a:txBody>
                    <a:bodyPr/>
                    <a:lstStyle/>
                    <a:p>
                      <a:pPr algn="ctr"/>
                      <a:r>
                        <a:rPr lang="en-US" sz="1400" dirty="0" smtClean="0">
                          <a:latin typeface="Comic Sans MS" panose="030F0702030302020204" pitchFamily="66" charset="0"/>
                        </a:rPr>
                        <a:t>Password</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Varchar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NotNull</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Authentication</a:t>
                      </a:r>
                      <a:r>
                        <a:rPr lang="en-US" sz="1400" baseline="0" dirty="0" smtClean="0">
                          <a:latin typeface="Comic Sans MS" panose="030F0702030302020204" pitchFamily="66" charset="0"/>
                        </a:rPr>
                        <a:t> purposes</a:t>
                      </a:r>
                      <a:endParaRPr lang="en-US" sz="1400" dirty="0" smtClean="0">
                        <a:latin typeface="Comic Sans MS" panose="030F0702030302020204" pitchFamily="66" charset="0"/>
                      </a:endParaRPr>
                    </a:p>
                  </a:txBody>
                  <a:tcPr/>
                </a:tc>
              </a:tr>
              <a:tr h="356299">
                <a:tc>
                  <a:txBody>
                    <a:bodyPr/>
                    <a:lstStyle/>
                    <a:p>
                      <a:pPr algn="ctr"/>
                      <a:r>
                        <a:rPr lang="en-US" sz="1400" dirty="0" smtClean="0">
                          <a:latin typeface="Comic Sans MS" panose="030F0702030302020204" pitchFamily="66" charset="0"/>
                        </a:rPr>
                        <a:t>Address</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varchar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Foreign</a:t>
                      </a:r>
                      <a:r>
                        <a:rPr lang="en-US" sz="1400" baseline="0" dirty="0" smtClean="0">
                          <a:latin typeface="Comic Sans MS" panose="030F0702030302020204" pitchFamily="66" charset="0"/>
                        </a:rPr>
                        <a:t> Key</a:t>
                      </a:r>
                      <a:endParaRPr lang="en-US" sz="1400" dirty="0">
                        <a:latin typeface="Comic Sans MS" panose="030F0702030302020204" pitchFamily="66" charset="0"/>
                      </a:endParaRPr>
                    </a:p>
                  </a:txBody>
                  <a:tcPr/>
                </a:tc>
                <a:tc>
                  <a:txBody>
                    <a:bodyPr/>
                    <a:lstStyle/>
                    <a:p>
                      <a:pPr algn="ctr"/>
                      <a:endParaRPr lang="en-US" sz="1400" dirty="0">
                        <a:latin typeface="Comic Sans MS" panose="030F0702030302020204" pitchFamily="66" charset="0"/>
                      </a:endParaRPr>
                    </a:p>
                  </a:txBody>
                  <a:tcPr/>
                </a:tc>
              </a:tr>
              <a:tr h="459584">
                <a:tc>
                  <a:txBody>
                    <a:bodyPr/>
                    <a:lstStyle/>
                    <a:p>
                      <a:pPr algn="ctr"/>
                      <a:r>
                        <a:rPr lang="en-US" sz="1400" dirty="0" smtClean="0">
                          <a:latin typeface="Comic Sans MS" panose="030F0702030302020204" pitchFamily="66" charset="0"/>
                        </a:rPr>
                        <a:t>Status</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Varchar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NotNull</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To let know if</a:t>
                      </a:r>
                      <a:r>
                        <a:rPr lang="en-US" sz="1400" baseline="0" dirty="0" smtClean="0">
                          <a:latin typeface="Comic Sans MS" panose="030F0702030302020204" pitchFamily="66" charset="0"/>
                        </a:rPr>
                        <a:t> user is active or not</a:t>
                      </a:r>
                      <a:endParaRPr lang="en-US" sz="1400" dirty="0">
                        <a:latin typeface="Comic Sans MS" panose="030F0702030302020204" pitchFamily="66" charset="0"/>
                      </a:endParaRPr>
                    </a:p>
                  </a:txBody>
                  <a:tcPr/>
                </a:tc>
              </a:tr>
              <a:tr h="608089">
                <a:tc>
                  <a:txBody>
                    <a:bodyPr/>
                    <a:lstStyle/>
                    <a:p>
                      <a:pPr algn="ctr"/>
                      <a:r>
                        <a:rPr lang="en-US" sz="1400" dirty="0" smtClean="0">
                          <a:latin typeface="Comic Sans MS" panose="030F0702030302020204" pitchFamily="66" charset="0"/>
                        </a:rPr>
                        <a:t>isCertified</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Boolean</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NotNull</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Is the Merchant CapStore</a:t>
                      </a:r>
                      <a:r>
                        <a:rPr lang="en-US" sz="1400" baseline="0" dirty="0" smtClean="0">
                          <a:latin typeface="Comic Sans MS" panose="030F0702030302020204" pitchFamily="66" charset="0"/>
                        </a:rPr>
                        <a:t> Certified or Not</a:t>
                      </a:r>
                      <a:endParaRPr lang="en-US" sz="1400" dirty="0">
                        <a:latin typeface="Comic Sans MS" panose="030F0702030302020204" pitchFamily="66" charset="0"/>
                      </a:endParaRPr>
                    </a:p>
                  </a:txBody>
                  <a:tcPr/>
                </a:tc>
              </a:tr>
              <a:tr h="841262">
                <a:tc>
                  <a:txBody>
                    <a:bodyPr/>
                    <a:lstStyle/>
                    <a:p>
                      <a:pPr algn="ctr"/>
                      <a:r>
                        <a:rPr lang="en-US" sz="1400" dirty="0" smtClean="0">
                          <a:latin typeface="Comic Sans MS" panose="030F0702030302020204" pitchFamily="66" charset="0"/>
                        </a:rPr>
                        <a:t>isValidated</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Boolean</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NotNull</a:t>
                      </a:r>
                      <a:endParaRPr lang="en-US" sz="1400" dirty="0">
                        <a:latin typeface="Comic Sans MS" panose="030F0702030302020204"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latin typeface="Comic Sans MS" panose="030F0702030302020204" pitchFamily="66" charset="0"/>
                        </a:rPr>
                        <a:t>Is the Merchant CapStore </a:t>
                      </a:r>
                      <a:r>
                        <a:rPr lang="en-US" sz="1400" baseline="0" dirty="0" smtClean="0">
                          <a:latin typeface="Comic Sans MS" panose="030F0702030302020204" pitchFamily="66" charset="0"/>
                        </a:rPr>
                        <a:t>validated by admin or not</a:t>
                      </a:r>
                      <a:endParaRPr lang="en-US" sz="1400" dirty="0" smtClean="0">
                        <a:latin typeface="Comic Sans MS" panose="030F0702030302020204" pitchFamily="66" charset="0"/>
                      </a:endParaRPr>
                    </a:p>
                    <a:p>
                      <a:pPr algn="ctr"/>
                      <a:endParaRPr lang="en-US" sz="1400" dirty="0">
                        <a:latin typeface="Comic Sans MS" panose="030F0702030302020204" pitchFamily="66" charset="0"/>
                      </a:endParaRPr>
                    </a:p>
                  </a:txBody>
                  <a:tcPr/>
                </a:tc>
              </a:tr>
            </a:tbl>
          </a:graphicData>
        </a:graphic>
      </p:graphicFrame>
    </p:spTree>
    <p:extLst>
      <p:ext uri="{BB962C8B-B14F-4D97-AF65-F5344CB8AC3E}">
        <p14:creationId xmlns:p14="http://schemas.microsoft.com/office/powerpoint/2010/main" xmlns="" val="281936003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23F437C-F432-4159-AD71-1CB2A943F2E3}"/>
              </a:ext>
            </a:extLst>
          </p:cNvPr>
          <p:cNvSpPr/>
          <p:nvPr/>
        </p:nvSpPr>
        <p:spPr>
          <a:xfrm>
            <a:off x="0" y="6531429"/>
            <a:ext cx="12192000" cy="3265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tângulo 43">
            <a:extLst>
              <a:ext uri="{FF2B5EF4-FFF2-40B4-BE49-F238E27FC236}">
                <a16:creationId xmlns:a16="http://schemas.microsoft.com/office/drawing/2014/main" xmlns="" id="{1D8678BF-980D-487C-B597-F2C118B1EA2D}"/>
              </a:ext>
            </a:extLst>
          </p:cNvPr>
          <p:cNvSpPr/>
          <p:nvPr/>
        </p:nvSpPr>
        <p:spPr>
          <a:xfrm>
            <a:off x="3401742" y="6521367"/>
            <a:ext cx="2223686" cy="215444"/>
          </a:xfrm>
          <a:prstGeom prst="rect">
            <a:avLst/>
          </a:prstGeom>
        </p:spPr>
        <p:txBody>
          <a:bodyPr wrap="none">
            <a:spAutoFit/>
          </a:bodyPr>
          <a:lstStyle/>
          <a:p>
            <a:pPr algn="l"/>
            <a:r>
              <a:rPr lang="en-US" sz="800" dirty="0">
                <a:solidFill>
                  <a:prstClr val="black">
                    <a:lumMod val="50000"/>
                    <a:lumOff val="50000"/>
                  </a:prstClr>
                </a:solidFill>
                <a:cs typeface="Arial" panose="020B0604020202020204" pitchFamily="34" charset="0"/>
              </a:rPr>
              <a:t>© 2017 Capgemini. All rights reserved.</a:t>
            </a:r>
          </a:p>
        </p:txBody>
      </p:sp>
      <p:sp>
        <p:nvSpPr>
          <p:cNvPr id="22" name="Retângulo 43">
            <a:extLst>
              <a:ext uri="{FF2B5EF4-FFF2-40B4-BE49-F238E27FC236}">
                <a16:creationId xmlns:a16="http://schemas.microsoft.com/office/drawing/2014/main" xmlns="" id="{4DFCE54E-ED0A-48E4-8AF9-6E506E7F6F6F}"/>
              </a:ext>
            </a:extLst>
          </p:cNvPr>
          <p:cNvSpPr/>
          <p:nvPr/>
        </p:nvSpPr>
        <p:spPr>
          <a:xfrm>
            <a:off x="11756908" y="6521367"/>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8</a:t>
            </a:fld>
            <a:endParaRPr lang="en-US" sz="800" dirty="0">
              <a:solidFill>
                <a:prstClr val="black">
                  <a:lumMod val="50000"/>
                  <a:lumOff val="50000"/>
                </a:prstClr>
              </a:solidFill>
              <a:cs typeface="Arial" panose="020B0604020202020204" pitchFamily="34" charset="0"/>
            </a:endParaRPr>
          </a:p>
        </p:txBody>
      </p:sp>
      <p:sp>
        <p:nvSpPr>
          <p:cNvPr id="23" name="Rectangle 27">
            <a:hlinkClick r:id="rId3"/>
            <a:extLst>
              <a:ext uri="{FF2B5EF4-FFF2-40B4-BE49-F238E27FC236}">
                <a16:creationId xmlns:a16="http://schemas.microsoft.com/office/drawing/2014/main" xmlns="" id="{230421BA-707B-458C-980B-6B17A6223686}"/>
              </a:ext>
            </a:extLst>
          </p:cNvPr>
          <p:cNvSpPr/>
          <p:nvPr/>
        </p:nvSpPr>
        <p:spPr>
          <a:xfrm>
            <a:off x="247639" y="6510980"/>
            <a:ext cx="3042492" cy="196977"/>
          </a:xfrm>
          <a:prstGeom prst="rect">
            <a:avLst/>
          </a:prstGeom>
        </p:spPr>
        <p:txBody>
          <a:bodyPr wrap="square">
            <a:spAutoFit/>
          </a:bodyPr>
          <a:lstStyle/>
          <a:p>
            <a:pPr lvl="0" algn="l" defTabSz="914400">
              <a:lnSpc>
                <a:spcPct val="85000"/>
              </a:lnSpc>
              <a:defRPr/>
            </a:pPr>
            <a:r>
              <a:rPr lang="en-US" sz="800" kern="0" dirty="0">
                <a:solidFill>
                  <a:srgbClr val="00458D"/>
                </a:solidFill>
                <a:latin typeface="+mj-lt"/>
                <a:cs typeface="Arial" panose="020B0604020202020204" pitchFamily="34" charset="0"/>
              </a:rPr>
              <a:t>www.referencia.com</a:t>
            </a:r>
          </a:p>
        </p:txBody>
      </p:sp>
      <p:cxnSp>
        <p:nvCxnSpPr>
          <p:cNvPr id="24" name="Conector reto 49">
            <a:extLst>
              <a:ext uri="{FF2B5EF4-FFF2-40B4-BE49-F238E27FC236}">
                <a16:creationId xmlns:a16="http://schemas.microsoft.com/office/drawing/2014/main" xmlns="" id="{0241615C-A133-47A7-84DF-2566BE3BE891}"/>
              </a:ext>
            </a:extLst>
          </p:cNvPr>
          <p:cNvCxnSpPr>
            <a:cxnSpLocks/>
          </p:cNvCxnSpPr>
          <p:nvPr/>
        </p:nvCxnSpPr>
        <p:spPr>
          <a:xfrm flipV="1">
            <a:off x="3355062" y="6551301"/>
            <a:ext cx="0" cy="155576"/>
          </a:xfrm>
          <a:prstGeom prst="line">
            <a:avLst/>
          </a:prstGeom>
          <a:solidFill>
            <a:schemeClr val="tx1"/>
          </a:solidFill>
          <a:ln w="12700" cap="rnd">
            <a:solidFill>
              <a:srgbClr val="0070AD"/>
            </a:solidFill>
            <a:round/>
          </a:ln>
        </p:spPr>
        <p:style>
          <a:lnRef idx="1">
            <a:schemeClr val="accent1"/>
          </a:lnRef>
          <a:fillRef idx="0">
            <a:schemeClr val="accent1"/>
          </a:fillRef>
          <a:effectRef idx="0">
            <a:schemeClr val="accent1"/>
          </a:effectRef>
          <a:fontRef idx="minor">
            <a:schemeClr val="tx1"/>
          </a:fontRef>
        </p:style>
      </p:cxnSp>
      <p:sp>
        <p:nvSpPr>
          <p:cNvPr id="17" name="Text Placeholder 16"/>
          <p:cNvSpPr>
            <a:spLocks noGrp="1"/>
          </p:cNvSpPr>
          <p:nvPr>
            <p:ph type="body" sz="quarter" idx="35"/>
          </p:nvPr>
        </p:nvSpPr>
        <p:spPr/>
        <p:txBody>
          <a:bodyPr/>
          <a:lstStyle/>
          <a:p>
            <a:r>
              <a:rPr lang="en-US" dirty="0" smtClean="0"/>
              <a:t>1</a:t>
            </a:r>
            <a:endParaRPr lang="en-US" dirty="0"/>
          </a:p>
        </p:txBody>
      </p:sp>
      <p:sp>
        <p:nvSpPr>
          <p:cNvPr id="18" name="Text Placeholder 17"/>
          <p:cNvSpPr>
            <a:spLocks noGrp="1"/>
          </p:cNvSpPr>
          <p:nvPr>
            <p:ph type="body" sz="quarter" idx="36"/>
          </p:nvPr>
        </p:nvSpPr>
        <p:spPr/>
        <p:txBody>
          <a:bodyPr/>
          <a:lstStyle/>
          <a:p>
            <a:r>
              <a:rPr lang="en-US" dirty="0" smtClean="0"/>
              <a:t>2</a:t>
            </a:r>
            <a:endParaRPr lang="en-US" dirty="0"/>
          </a:p>
        </p:txBody>
      </p:sp>
      <p:sp>
        <p:nvSpPr>
          <p:cNvPr id="19" name="Text Placeholder 18"/>
          <p:cNvSpPr>
            <a:spLocks noGrp="1"/>
          </p:cNvSpPr>
          <p:nvPr>
            <p:ph type="body" sz="quarter" idx="37"/>
          </p:nvPr>
        </p:nvSpPr>
        <p:spPr/>
        <p:txBody>
          <a:bodyPr/>
          <a:lstStyle/>
          <a:p>
            <a:r>
              <a:rPr lang="en-US" dirty="0" smtClean="0"/>
              <a:t>3</a:t>
            </a:r>
            <a:endParaRPr lang="en-US" dirty="0"/>
          </a:p>
        </p:txBody>
      </p:sp>
      <p:sp>
        <p:nvSpPr>
          <p:cNvPr id="20" name="Text Placeholder 19"/>
          <p:cNvSpPr>
            <a:spLocks noGrp="1"/>
          </p:cNvSpPr>
          <p:nvPr>
            <p:ph type="body" sz="quarter" idx="13"/>
          </p:nvPr>
        </p:nvSpPr>
        <p:spPr/>
        <p:txBody>
          <a:bodyPr/>
          <a:lstStyle/>
          <a:p>
            <a:endParaRPr lang="en-US" dirty="0"/>
          </a:p>
        </p:txBody>
      </p:sp>
      <p:sp>
        <p:nvSpPr>
          <p:cNvPr id="25" name="Text Placeholder 24"/>
          <p:cNvSpPr>
            <a:spLocks noGrp="1"/>
          </p:cNvSpPr>
          <p:nvPr>
            <p:ph type="body" sz="quarter" idx="32"/>
          </p:nvPr>
        </p:nvSpPr>
        <p:spPr/>
        <p:txBody>
          <a:bodyPr/>
          <a:lstStyle/>
          <a:p>
            <a:r>
              <a:rPr lang="en-US" dirty="0" smtClean="0"/>
              <a:t>When user enters the change password page, user’s email will be verified. When he enters the old password , then it will be checked with the encrypted password in the database.</a:t>
            </a:r>
            <a:endParaRPr lang="en-US" dirty="0"/>
          </a:p>
        </p:txBody>
      </p:sp>
      <p:sp>
        <p:nvSpPr>
          <p:cNvPr id="26" name="Text Placeholder 25"/>
          <p:cNvSpPr>
            <a:spLocks noGrp="1"/>
          </p:cNvSpPr>
          <p:nvPr>
            <p:ph type="body" sz="quarter" idx="39"/>
          </p:nvPr>
        </p:nvSpPr>
        <p:spPr/>
        <p:txBody>
          <a:bodyPr/>
          <a:lstStyle/>
          <a:p>
            <a:endParaRPr lang="en-US" dirty="0"/>
          </a:p>
        </p:txBody>
      </p:sp>
      <p:sp>
        <p:nvSpPr>
          <p:cNvPr id="27" name="Text Placeholder 26"/>
          <p:cNvSpPr>
            <a:spLocks noGrp="1"/>
          </p:cNvSpPr>
          <p:nvPr>
            <p:ph type="body" sz="quarter" idx="40"/>
          </p:nvPr>
        </p:nvSpPr>
        <p:spPr/>
        <p:txBody>
          <a:bodyPr/>
          <a:lstStyle/>
          <a:p>
            <a:r>
              <a:rPr lang="en-US" dirty="0" smtClean="0"/>
              <a:t>When user enters the new password, it should be encrypted and should be compared with confirm new password , if they match then it should be updated in database.</a:t>
            </a:r>
            <a:endParaRPr lang="en-US" dirty="0"/>
          </a:p>
        </p:txBody>
      </p:sp>
      <p:sp>
        <p:nvSpPr>
          <p:cNvPr id="28" name="TextBox 27"/>
          <p:cNvSpPr txBox="1"/>
          <p:nvPr/>
        </p:nvSpPr>
        <p:spPr>
          <a:xfrm>
            <a:off x="533400" y="1066800"/>
            <a:ext cx="2133600" cy="830997"/>
          </a:xfrm>
          <a:prstGeom prst="rect">
            <a:avLst/>
          </a:prstGeom>
          <a:noFill/>
        </p:spPr>
        <p:txBody>
          <a:bodyPr wrap="square" rtlCol="0">
            <a:spAutoFit/>
          </a:bodyPr>
          <a:lstStyle/>
          <a:p>
            <a:r>
              <a:rPr lang="en-US" sz="2400" b="1" dirty="0" smtClean="0">
                <a:solidFill>
                  <a:schemeClr val="bg1"/>
                </a:solidFill>
              </a:rPr>
              <a:t>Change Password</a:t>
            </a:r>
            <a:endParaRPr lang="en-US" sz="2400" b="1" dirty="0">
              <a:solidFill>
                <a:schemeClr val="bg1"/>
              </a:solidFill>
            </a:endParaRPr>
          </a:p>
        </p:txBody>
      </p:sp>
      <p:pic>
        <p:nvPicPr>
          <p:cNvPr id="29" name="Picture 28" descr="encrypted.png"/>
          <p:cNvPicPr>
            <a:picLocks noChangeAspect="1"/>
          </p:cNvPicPr>
          <p:nvPr/>
        </p:nvPicPr>
        <p:blipFill>
          <a:blip r:embed="rId4" cstate="print"/>
          <a:stretch>
            <a:fillRect/>
          </a:stretch>
        </p:blipFill>
        <p:spPr>
          <a:xfrm>
            <a:off x="0" y="3124200"/>
            <a:ext cx="4724400" cy="3733800"/>
          </a:xfrm>
          <a:prstGeom prst="rect">
            <a:avLst/>
          </a:prstGeom>
        </p:spPr>
      </p:pic>
      <p:sp>
        <p:nvSpPr>
          <p:cNvPr id="31" name="TextBox 30"/>
          <p:cNvSpPr txBox="1"/>
          <p:nvPr/>
        </p:nvSpPr>
        <p:spPr>
          <a:xfrm>
            <a:off x="7162800" y="5029200"/>
            <a:ext cx="4572000" cy="523220"/>
          </a:xfrm>
          <a:prstGeom prst="rect">
            <a:avLst/>
          </a:prstGeom>
          <a:noFill/>
        </p:spPr>
        <p:txBody>
          <a:bodyPr wrap="square" rtlCol="0">
            <a:spAutoFit/>
          </a:bodyPr>
          <a:lstStyle/>
          <a:p>
            <a:r>
              <a:rPr lang="en-US" sz="1400" dirty="0" smtClean="0"/>
              <a:t>After checking all constraints, it will display password changed successfully.</a:t>
            </a:r>
            <a:endParaRPr lang="en-US" sz="1400" dirty="0"/>
          </a:p>
        </p:txBody>
      </p:sp>
    </p:spTree>
    <p:extLst>
      <p:ext uri="{BB962C8B-B14F-4D97-AF65-F5344CB8AC3E}">
        <p14:creationId xmlns:p14="http://schemas.microsoft.com/office/powerpoint/2010/main" xmlns="" val="287852644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  THANK YOU</a:t>
            </a:r>
            <a:endParaRPr lang="en-US" dirty="0"/>
          </a:p>
        </p:txBody>
      </p:sp>
    </p:spTree>
    <p:extLst>
      <p:ext uri="{BB962C8B-B14F-4D97-AF65-F5344CB8AC3E}">
        <p14:creationId xmlns:p14="http://schemas.microsoft.com/office/powerpoint/2010/main" xmlns="" val="1727590712"/>
      </p:ext>
    </p:extLst>
  </p:cSld>
  <p:clrMapOvr>
    <a:masterClrMapping/>
  </p:clrMapOvr>
  <p:timing>
    <p:tnLst>
      <p:par>
        <p:cTn id="1" dur="indefinite" restart="never" nodeType="tmRoot"/>
      </p:par>
    </p:tnLst>
  </p:timing>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B065CD12-128C-4DBC-873E-82FC4B88A761}"/>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Capgemini_Template</Template>
  <TotalTime>591</TotalTime>
  <Words>561</Words>
  <Application>Microsoft Office PowerPoint</Application>
  <PresentationFormat>Custom</PresentationFormat>
  <Paragraphs>138</Paragraphs>
  <Slides>10</Slides>
  <Notes>6</Notes>
  <HiddenSlides>0</HiddenSlides>
  <MMClips>0</MMClips>
  <ScaleCrop>false</ScaleCrop>
  <HeadingPairs>
    <vt:vector size="4" baseType="variant">
      <vt:variant>
        <vt:lpstr>Theme</vt:lpstr>
      </vt:variant>
      <vt:variant>
        <vt:i4>4</vt:i4>
      </vt:variant>
      <vt:variant>
        <vt:lpstr>Slide Titles</vt:lpstr>
      </vt:variant>
      <vt:variant>
        <vt:i4>10</vt:i4>
      </vt:variant>
    </vt:vector>
  </HeadingPairs>
  <TitlesOfParts>
    <vt:vector size="14" baseType="lpstr">
      <vt:lpstr>Capgemini 2017_Cover slides</vt:lpstr>
      <vt:lpstr>Section slides</vt:lpstr>
      <vt:lpstr>Content Layouts</vt:lpstr>
      <vt:lpstr>Content and Image Layouts</vt:lpstr>
      <vt:lpstr>  Likitha.V [153042] Team-2  Training Room 4 Capgemini  MIPL Chennai     </vt:lpstr>
      <vt:lpstr>Slide 2</vt:lpstr>
      <vt:lpstr>Slide 3</vt:lpstr>
      <vt:lpstr>Slide 4</vt:lpstr>
      <vt:lpstr>Tables used</vt:lpstr>
      <vt:lpstr>Tables : </vt:lpstr>
      <vt:lpstr>Slide 7</vt:lpstr>
      <vt:lpstr>Slide 8</vt:lpstr>
      <vt:lpstr>  THANK YOU</vt:lpstr>
      <vt:lpstr>Slide 10</vt:lpstr>
    </vt:vector>
  </TitlesOfParts>
  <Company>Capgemini</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Phani, Supriti</dc:creator>
  <cp:lastModifiedBy>lvemulap</cp:lastModifiedBy>
  <cp:revision>43</cp:revision>
  <dcterms:created xsi:type="dcterms:W3CDTF">2017-10-18T10:34:16Z</dcterms:created>
  <dcterms:modified xsi:type="dcterms:W3CDTF">2018-08-21T09:47:52Z</dcterms:modified>
</cp:coreProperties>
</file>